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6858000" cy="9144000"/>
  <p:embeddedFontLst>
    <p:embeddedFont>
      <p:font typeface="Crimson Pro" panose="020B0604020202020204" charset="0"/>
      <p:bold r:id="rId15"/>
      <p:boldItalic r:id="rId16"/>
    </p:embeddedFont>
    <p:embeddedFont>
      <p:font typeface="Helvetica Neue" panose="020B0604020202020204" charset="0"/>
      <p:regular r:id="rId17"/>
      <p:bold r:id="rId18"/>
      <p:italic r:id="rId19"/>
      <p:boldItalic r:id="rId20"/>
    </p:embeddedFont>
    <p:embeddedFont>
      <p:font typeface="Merriweather" panose="00000500000000000000" pitchFamily="2" charset="0"/>
      <p:regular r:id="rId21"/>
      <p:bold r:id="rId22"/>
      <p:italic r:id="rId23"/>
      <p:boldItalic r:id="rId24"/>
    </p:embeddedFont>
    <p:embeddedFont>
      <p:font typeface="Open Sans" panose="020B060603050402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37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 name="Google Shape;5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7071359" y="7408545"/>
            <a:ext cx="3413761" cy="438150"/>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1pPr>
            <a:lvl2pPr marL="0" lvl="1"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2pPr>
            <a:lvl3pPr marL="0" lvl="2"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3pPr>
            <a:lvl4pPr marL="0" lvl="3"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4pPr>
            <a:lvl5pPr marL="0" lvl="4"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5pPr>
            <a:lvl6pPr marL="0" lvl="5"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6pPr>
            <a:lvl7pPr marL="0" lvl="6"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7pPr>
            <a:lvl8pPr marL="0" lvl="7"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8pPr>
            <a:lvl9pPr marL="0" lvl="8"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3 master">
  <p:cSld name="Slide 3 master">
    <p:bg>
      <p:bgPr>
        <a:solidFill>
          <a:srgbClr val="000000"/>
        </a:solidFill>
        <a:effectLst/>
      </p:bgPr>
    </p:bg>
    <p:spTree>
      <p:nvGrpSpPr>
        <p:cNvPr id="1" name="Shape 43"/>
        <p:cNvGrpSpPr/>
        <p:nvPr/>
      </p:nvGrpSpPr>
      <p:grpSpPr>
        <a:xfrm>
          <a:off x="0" y="0"/>
          <a:ext cx="0" cy="0"/>
          <a:chOff x="0" y="0"/>
          <a:chExt cx="0" cy="0"/>
        </a:xfrm>
      </p:grpSpPr>
      <p:pic>
        <p:nvPicPr>
          <p:cNvPr id="44" name="Google Shape;44;p11" descr="Image 0"/>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5" name="Google Shape;45;p11"/>
          <p:cNvSpPr/>
          <p:nvPr/>
        </p:nvSpPr>
        <p:spPr>
          <a:xfrm>
            <a:off x="0" y="0"/>
            <a:ext cx="14630400" cy="8229600"/>
          </a:xfrm>
          <a:prstGeom prst="rect">
            <a:avLst/>
          </a:prstGeom>
          <a:solidFill>
            <a:srgbClr val="09151A">
              <a:alpha val="9490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 name="Google Shape;46;p11"/>
          <p:cNvSpPr txBox="1">
            <a:spLocks noGrp="1"/>
          </p:cNvSpPr>
          <p:nvPr>
            <p:ph type="sldNum" idx="12"/>
          </p:nvPr>
        </p:nvSpPr>
        <p:spPr>
          <a:xfrm>
            <a:off x="7071359" y="7408545"/>
            <a:ext cx="3413761" cy="438150"/>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1pPr>
            <a:lvl2pPr marL="0" lvl="1"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2pPr>
            <a:lvl3pPr marL="0" lvl="2"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3pPr>
            <a:lvl4pPr marL="0" lvl="3"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4pPr>
            <a:lvl5pPr marL="0" lvl="4"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5pPr>
            <a:lvl6pPr marL="0" lvl="5"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6pPr>
            <a:lvl7pPr marL="0" lvl="6"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7pPr>
            <a:lvl8pPr marL="0" lvl="7"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8pPr>
            <a:lvl9pPr marL="0" lvl="8"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1 master">
  <p:cSld name="Slide 1 master">
    <p:bg>
      <p:bgPr>
        <a:solidFill>
          <a:srgbClr val="000000"/>
        </a:solidFill>
        <a:effectLst/>
      </p:bgPr>
    </p:bg>
    <p:spTree>
      <p:nvGrpSpPr>
        <p:cNvPr id="1" name="Shape 11"/>
        <p:cNvGrpSpPr/>
        <p:nvPr/>
      </p:nvGrpSpPr>
      <p:grpSpPr>
        <a:xfrm>
          <a:off x="0" y="0"/>
          <a:ext cx="0" cy="0"/>
          <a:chOff x="0" y="0"/>
          <a:chExt cx="0" cy="0"/>
        </a:xfrm>
      </p:grpSpPr>
      <p:pic>
        <p:nvPicPr>
          <p:cNvPr id="12" name="Google Shape;12;p3" descr="Image 0"/>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3" name="Google Shape;13;p3"/>
          <p:cNvSpPr/>
          <p:nvPr/>
        </p:nvSpPr>
        <p:spPr>
          <a:xfrm>
            <a:off x="0" y="0"/>
            <a:ext cx="14630400" cy="8229600"/>
          </a:xfrm>
          <a:prstGeom prst="rect">
            <a:avLst/>
          </a:prstGeom>
          <a:solidFill>
            <a:srgbClr val="09151A">
              <a:alpha val="9490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 name="Google Shape;14;p3"/>
          <p:cNvSpPr txBox="1">
            <a:spLocks noGrp="1"/>
          </p:cNvSpPr>
          <p:nvPr>
            <p:ph type="sldNum" idx="12"/>
          </p:nvPr>
        </p:nvSpPr>
        <p:spPr>
          <a:xfrm>
            <a:off x="7071359" y="7408545"/>
            <a:ext cx="3413761" cy="438150"/>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1pPr>
            <a:lvl2pPr marL="0" lvl="1"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2pPr>
            <a:lvl3pPr marL="0" lvl="2"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3pPr>
            <a:lvl4pPr marL="0" lvl="3"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4pPr>
            <a:lvl5pPr marL="0" lvl="4"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5pPr>
            <a:lvl6pPr marL="0" lvl="5"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6pPr>
            <a:lvl7pPr marL="0" lvl="6"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7pPr>
            <a:lvl8pPr marL="0" lvl="7"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8pPr>
            <a:lvl9pPr marL="0" lvl="8"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2 master">
  <p:cSld name="Slide 2 master">
    <p:bg>
      <p:bgPr>
        <a:solidFill>
          <a:srgbClr val="000000"/>
        </a:solidFill>
        <a:effectLst/>
      </p:bgPr>
    </p:bg>
    <p:spTree>
      <p:nvGrpSpPr>
        <p:cNvPr id="1" name="Shape 15"/>
        <p:cNvGrpSpPr/>
        <p:nvPr/>
      </p:nvGrpSpPr>
      <p:grpSpPr>
        <a:xfrm>
          <a:off x="0" y="0"/>
          <a:ext cx="0" cy="0"/>
          <a:chOff x="0" y="0"/>
          <a:chExt cx="0" cy="0"/>
        </a:xfrm>
      </p:grpSpPr>
      <p:pic>
        <p:nvPicPr>
          <p:cNvPr id="16" name="Google Shape;16;p4" descr="Image 0"/>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7" name="Google Shape;17;p4"/>
          <p:cNvSpPr/>
          <p:nvPr/>
        </p:nvSpPr>
        <p:spPr>
          <a:xfrm>
            <a:off x="0" y="0"/>
            <a:ext cx="14630400" cy="8229600"/>
          </a:xfrm>
          <a:prstGeom prst="rect">
            <a:avLst/>
          </a:prstGeom>
          <a:solidFill>
            <a:srgbClr val="09151A">
              <a:alpha val="9490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8" name="Google Shape;18;p4"/>
          <p:cNvSpPr txBox="1">
            <a:spLocks noGrp="1"/>
          </p:cNvSpPr>
          <p:nvPr>
            <p:ph type="sldNum" idx="12"/>
          </p:nvPr>
        </p:nvSpPr>
        <p:spPr>
          <a:xfrm>
            <a:off x="7071359" y="7408545"/>
            <a:ext cx="3413761" cy="438150"/>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1pPr>
            <a:lvl2pPr marL="0" lvl="1"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2pPr>
            <a:lvl3pPr marL="0" lvl="2"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3pPr>
            <a:lvl4pPr marL="0" lvl="3"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4pPr>
            <a:lvl5pPr marL="0" lvl="4"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5pPr>
            <a:lvl6pPr marL="0" lvl="5"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6pPr>
            <a:lvl7pPr marL="0" lvl="6"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7pPr>
            <a:lvl8pPr marL="0" lvl="7"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8pPr>
            <a:lvl9pPr marL="0" lvl="8"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bg>
      <p:bgPr>
        <a:solidFill>
          <a:srgbClr val="000000"/>
        </a:solidFill>
        <a:effectLst/>
      </p:bgPr>
    </p:bg>
    <p:spTree>
      <p:nvGrpSpPr>
        <p:cNvPr id="1" name="Shape 19"/>
        <p:cNvGrpSpPr/>
        <p:nvPr/>
      </p:nvGrpSpPr>
      <p:grpSpPr>
        <a:xfrm>
          <a:off x="0" y="0"/>
          <a:ext cx="0" cy="0"/>
          <a:chOff x="0" y="0"/>
          <a:chExt cx="0" cy="0"/>
        </a:xfrm>
      </p:grpSpPr>
      <p:pic>
        <p:nvPicPr>
          <p:cNvPr id="20" name="Google Shape;20;p5" descr="Image 0"/>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1" name="Google Shape;21;p5"/>
          <p:cNvSpPr/>
          <p:nvPr/>
        </p:nvSpPr>
        <p:spPr>
          <a:xfrm>
            <a:off x="0" y="0"/>
            <a:ext cx="14630400" cy="8229600"/>
          </a:xfrm>
          <a:prstGeom prst="rect">
            <a:avLst/>
          </a:prstGeom>
          <a:solidFill>
            <a:srgbClr val="09151A">
              <a:alpha val="9490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2" name="Google Shape;22;p5"/>
          <p:cNvSpPr txBox="1">
            <a:spLocks noGrp="1"/>
          </p:cNvSpPr>
          <p:nvPr>
            <p:ph type="sldNum" idx="12"/>
          </p:nvPr>
        </p:nvSpPr>
        <p:spPr>
          <a:xfrm>
            <a:off x="7071359" y="7408545"/>
            <a:ext cx="3413761" cy="438150"/>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1pPr>
            <a:lvl2pPr marL="0" lvl="1"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2pPr>
            <a:lvl3pPr marL="0" lvl="2"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3pPr>
            <a:lvl4pPr marL="0" lvl="3"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4pPr>
            <a:lvl5pPr marL="0" lvl="4"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5pPr>
            <a:lvl6pPr marL="0" lvl="5"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6pPr>
            <a:lvl7pPr marL="0" lvl="6"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7pPr>
            <a:lvl8pPr marL="0" lvl="7"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8pPr>
            <a:lvl9pPr marL="0" lvl="8"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bg>
      <p:bgPr>
        <a:solidFill>
          <a:srgbClr val="000000"/>
        </a:solidFill>
        <a:effectLst/>
      </p:bgPr>
    </p:bg>
    <p:spTree>
      <p:nvGrpSpPr>
        <p:cNvPr id="1" name="Shape 23"/>
        <p:cNvGrpSpPr/>
        <p:nvPr/>
      </p:nvGrpSpPr>
      <p:grpSpPr>
        <a:xfrm>
          <a:off x="0" y="0"/>
          <a:ext cx="0" cy="0"/>
          <a:chOff x="0" y="0"/>
          <a:chExt cx="0" cy="0"/>
        </a:xfrm>
      </p:grpSpPr>
      <p:pic>
        <p:nvPicPr>
          <p:cNvPr id="24" name="Google Shape;24;p6" descr="Image 0"/>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5" name="Google Shape;25;p6"/>
          <p:cNvSpPr/>
          <p:nvPr/>
        </p:nvSpPr>
        <p:spPr>
          <a:xfrm>
            <a:off x="0" y="0"/>
            <a:ext cx="14630400" cy="8229600"/>
          </a:xfrm>
          <a:prstGeom prst="rect">
            <a:avLst/>
          </a:prstGeom>
          <a:solidFill>
            <a:srgbClr val="09151A">
              <a:alpha val="9490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6" name="Google Shape;26;p6"/>
          <p:cNvSpPr txBox="1">
            <a:spLocks noGrp="1"/>
          </p:cNvSpPr>
          <p:nvPr>
            <p:ph type="sldNum" idx="12"/>
          </p:nvPr>
        </p:nvSpPr>
        <p:spPr>
          <a:xfrm>
            <a:off x="7071359" y="7408545"/>
            <a:ext cx="3413761" cy="438150"/>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1pPr>
            <a:lvl2pPr marL="0" lvl="1"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2pPr>
            <a:lvl3pPr marL="0" lvl="2"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3pPr>
            <a:lvl4pPr marL="0" lvl="3"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4pPr>
            <a:lvl5pPr marL="0" lvl="4"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5pPr>
            <a:lvl6pPr marL="0" lvl="5"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6pPr>
            <a:lvl7pPr marL="0" lvl="6"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7pPr>
            <a:lvl8pPr marL="0" lvl="7"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8pPr>
            <a:lvl9pPr marL="0" lvl="8"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bg>
      <p:bgPr>
        <a:solidFill>
          <a:srgbClr val="000000"/>
        </a:solidFill>
        <a:effectLst/>
      </p:bgPr>
    </p:bg>
    <p:spTree>
      <p:nvGrpSpPr>
        <p:cNvPr id="1" name="Shape 27"/>
        <p:cNvGrpSpPr/>
        <p:nvPr/>
      </p:nvGrpSpPr>
      <p:grpSpPr>
        <a:xfrm>
          <a:off x="0" y="0"/>
          <a:ext cx="0" cy="0"/>
          <a:chOff x="0" y="0"/>
          <a:chExt cx="0" cy="0"/>
        </a:xfrm>
      </p:grpSpPr>
      <p:pic>
        <p:nvPicPr>
          <p:cNvPr id="28" name="Google Shape;28;p7" descr="Image 0"/>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9" name="Google Shape;29;p7"/>
          <p:cNvSpPr/>
          <p:nvPr/>
        </p:nvSpPr>
        <p:spPr>
          <a:xfrm>
            <a:off x="0" y="0"/>
            <a:ext cx="14630400" cy="8229600"/>
          </a:xfrm>
          <a:prstGeom prst="rect">
            <a:avLst/>
          </a:prstGeom>
          <a:solidFill>
            <a:srgbClr val="09151A">
              <a:alpha val="9490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 name="Google Shape;30;p7"/>
          <p:cNvSpPr txBox="1">
            <a:spLocks noGrp="1"/>
          </p:cNvSpPr>
          <p:nvPr>
            <p:ph type="sldNum" idx="12"/>
          </p:nvPr>
        </p:nvSpPr>
        <p:spPr>
          <a:xfrm>
            <a:off x="7071359" y="7408545"/>
            <a:ext cx="3413761" cy="438150"/>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1pPr>
            <a:lvl2pPr marL="0" lvl="1"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2pPr>
            <a:lvl3pPr marL="0" lvl="2"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3pPr>
            <a:lvl4pPr marL="0" lvl="3"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4pPr>
            <a:lvl5pPr marL="0" lvl="4"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5pPr>
            <a:lvl6pPr marL="0" lvl="5"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6pPr>
            <a:lvl7pPr marL="0" lvl="6"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7pPr>
            <a:lvl8pPr marL="0" lvl="7"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8pPr>
            <a:lvl9pPr marL="0" lvl="8"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bg>
      <p:bgPr>
        <a:solidFill>
          <a:srgbClr val="000000"/>
        </a:solidFill>
        <a:effectLst/>
      </p:bgPr>
    </p:bg>
    <p:spTree>
      <p:nvGrpSpPr>
        <p:cNvPr id="1" name="Shape 31"/>
        <p:cNvGrpSpPr/>
        <p:nvPr/>
      </p:nvGrpSpPr>
      <p:grpSpPr>
        <a:xfrm>
          <a:off x="0" y="0"/>
          <a:ext cx="0" cy="0"/>
          <a:chOff x="0" y="0"/>
          <a:chExt cx="0" cy="0"/>
        </a:xfrm>
      </p:grpSpPr>
      <p:pic>
        <p:nvPicPr>
          <p:cNvPr id="32" name="Google Shape;32;p8" descr="Image 0"/>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3" name="Google Shape;33;p8"/>
          <p:cNvSpPr/>
          <p:nvPr/>
        </p:nvSpPr>
        <p:spPr>
          <a:xfrm>
            <a:off x="0" y="0"/>
            <a:ext cx="14630400" cy="8229600"/>
          </a:xfrm>
          <a:prstGeom prst="rect">
            <a:avLst/>
          </a:prstGeom>
          <a:solidFill>
            <a:srgbClr val="09151A">
              <a:alpha val="9490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 name="Google Shape;34;p8"/>
          <p:cNvSpPr txBox="1">
            <a:spLocks noGrp="1"/>
          </p:cNvSpPr>
          <p:nvPr>
            <p:ph type="sldNum" idx="12"/>
          </p:nvPr>
        </p:nvSpPr>
        <p:spPr>
          <a:xfrm>
            <a:off x="7071359" y="7408545"/>
            <a:ext cx="3413761" cy="438150"/>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1pPr>
            <a:lvl2pPr marL="0" lvl="1"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2pPr>
            <a:lvl3pPr marL="0" lvl="2"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3pPr>
            <a:lvl4pPr marL="0" lvl="3"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4pPr>
            <a:lvl5pPr marL="0" lvl="4"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5pPr>
            <a:lvl6pPr marL="0" lvl="5"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6pPr>
            <a:lvl7pPr marL="0" lvl="6"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7pPr>
            <a:lvl8pPr marL="0" lvl="7"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8pPr>
            <a:lvl9pPr marL="0" lvl="8"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bg>
      <p:bgPr>
        <a:solidFill>
          <a:srgbClr val="000000"/>
        </a:solidFill>
        <a:effectLst/>
      </p:bgPr>
    </p:bg>
    <p:spTree>
      <p:nvGrpSpPr>
        <p:cNvPr id="1" name="Shape 35"/>
        <p:cNvGrpSpPr/>
        <p:nvPr/>
      </p:nvGrpSpPr>
      <p:grpSpPr>
        <a:xfrm>
          <a:off x="0" y="0"/>
          <a:ext cx="0" cy="0"/>
          <a:chOff x="0" y="0"/>
          <a:chExt cx="0" cy="0"/>
        </a:xfrm>
      </p:grpSpPr>
      <p:pic>
        <p:nvPicPr>
          <p:cNvPr id="36" name="Google Shape;36;p9" descr="Image 0"/>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7" name="Google Shape;37;p9"/>
          <p:cNvSpPr/>
          <p:nvPr/>
        </p:nvSpPr>
        <p:spPr>
          <a:xfrm>
            <a:off x="0" y="0"/>
            <a:ext cx="14630400" cy="8229600"/>
          </a:xfrm>
          <a:prstGeom prst="rect">
            <a:avLst/>
          </a:prstGeom>
          <a:solidFill>
            <a:srgbClr val="09151A">
              <a:alpha val="9490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8" name="Google Shape;38;p9"/>
          <p:cNvSpPr txBox="1">
            <a:spLocks noGrp="1"/>
          </p:cNvSpPr>
          <p:nvPr>
            <p:ph type="sldNum" idx="12"/>
          </p:nvPr>
        </p:nvSpPr>
        <p:spPr>
          <a:xfrm>
            <a:off x="7071359" y="7408545"/>
            <a:ext cx="3413761" cy="438150"/>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1pPr>
            <a:lvl2pPr marL="0" lvl="1"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2pPr>
            <a:lvl3pPr marL="0" lvl="2"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3pPr>
            <a:lvl4pPr marL="0" lvl="3"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4pPr>
            <a:lvl5pPr marL="0" lvl="4"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5pPr>
            <a:lvl6pPr marL="0" lvl="5"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6pPr>
            <a:lvl7pPr marL="0" lvl="6"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7pPr>
            <a:lvl8pPr marL="0" lvl="7"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8pPr>
            <a:lvl9pPr marL="0" lvl="8"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bg>
      <p:bgPr>
        <a:solidFill>
          <a:srgbClr val="000000"/>
        </a:solidFill>
        <a:effectLst/>
      </p:bgPr>
    </p:bg>
    <p:spTree>
      <p:nvGrpSpPr>
        <p:cNvPr id="1" name="Shape 39"/>
        <p:cNvGrpSpPr/>
        <p:nvPr/>
      </p:nvGrpSpPr>
      <p:grpSpPr>
        <a:xfrm>
          <a:off x="0" y="0"/>
          <a:ext cx="0" cy="0"/>
          <a:chOff x="0" y="0"/>
          <a:chExt cx="0" cy="0"/>
        </a:xfrm>
      </p:grpSpPr>
      <p:pic>
        <p:nvPicPr>
          <p:cNvPr id="40" name="Google Shape;40;p10" descr="Image 0"/>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1" name="Google Shape;41;p10"/>
          <p:cNvSpPr/>
          <p:nvPr/>
        </p:nvSpPr>
        <p:spPr>
          <a:xfrm>
            <a:off x="0" y="0"/>
            <a:ext cx="14630400" cy="8229600"/>
          </a:xfrm>
          <a:prstGeom prst="rect">
            <a:avLst/>
          </a:prstGeom>
          <a:solidFill>
            <a:srgbClr val="09151A">
              <a:alpha val="9490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 name="Google Shape;42;p10"/>
          <p:cNvSpPr txBox="1">
            <a:spLocks noGrp="1"/>
          </p:cNvSpPr>
          <p:nvPr>
            <p:ph type="sldNum" idx="12"/>
          </p:nvPr>
        </p:nvSpPr>
        <p:spPr>
          <a:xfrm>
            <a:off x="7071359" y="7408545"/>
            <a:ext cx="3413761" cy="438150"/>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1pPr>
            <a:lvl2pPr marL="0" lvl="1"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2pPr>
            <a:lvl3pPr marL="0" lvl="2"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3pPr>
            <a:lvl4pPr marL="0" lvl="3"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4pPr>
            <a:lvl5pPr marL="0" lvl="4"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5pPr>
            <a:lvl6pPr marL="0" lvl="5"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6pPr>
            <a:lvl7pPr marL="0" lvl="6"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7pPr>
            <a:lvl8pPr marL="0" lvl="7"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8pPr>
            <a:lvl9pPr marL="0" lvl="8" indent="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31520" y="110489"/>
            <a:ext cx="13167361" cy="1809751"/>
          </a:xfrm>
          <a:prstGeom prst="rect">
            <a:avLst/>
          </a:prstGeom>
          <a:noFill/>
          <a:ln>
            <a:noFill/>
          </a:ln>
        </p:spPr>
        <p:txBody>
          <a:bodyPr spcFirstLastPara="1" wrap="square" lIns="45700" tIns="45700" rIns="45700" bIns="45700" anchor="ctr" anchorCtr="0">
            <a:noAutofit/>
          </a:bodyPr>
          <a:lstStyle>
            <a:lvl1pPr marR="0" lvl="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endParaRPr/>
          </a:p>
        </p:txBody>
      </p:sp>
      <p:sp>
        <p:nvSpPr>
          <p:cNvPr id="7" name="Google Shape;7;p1"/>
          <p:cNvSpPr txBox="1">
            <a:spLocks noGrp="1"/>
          </p:cNvSpPr>
          <p:nvPr>
            <p:ph type="body" idx="1"/>
          </p:nvPr>
        </p:nvSpPr>
        <p:spPr>
          <a:xfrm>
            <a:off x="731520" y="1920239"/>
            <a:ext cx="13167361" cy="6309362"/>
          </a:xfrm>
          <a:prstGeom prst="rect">
            <a:avLst/>
          </a:prstGeom>
          <a:noFill/>
          <a:ln>
            <a:noFill/>
          </a:ln>
        </p:spPr>
        <p:txBody>
          <a:bodyPr spcFirstLastPara="1" wrap="square" lIns="45700" tIns="45700" rIns="45700" bIns="45700" anchor="t" anchorCtr="0">
            <a:noAutofit/>
          </a:bodyPr>
          <a:lstStyle>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7071359" y="7408545"/>
            <a:ext cx="3413761" cy="43815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200"/>
              <a:buFont typeface="Helvetica Neue"/>
              <a:buNone/>
              <a:defRPr sz="1200" b="0" i="0" u="none" strike="noStrike" cap="none">
                <a:solidFill>
                  <a:srgbClr val="00000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hyperlink" Target="https://openjfx.io/" TargetMode="External"/><Relationship Id="rId3" Type="http://schemas.openxmlformats.org/officeDocument/2006/relationships/hyperlink" Target="https://docs.oracle.com/en/java/" TargetMode="External"/><Relationship Id="rId7" Type="http://schemas.openxmlformats.org/officeDocument/2006/relationships/hyperlink" Target="https://hibernate.org/orm/documentation/"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www.postgresql.org/docs/" TargetMode="External"/><Relationship Id="rId5" Type="http://schemas.openxmlformats.org/officeDocument/2006/relationships/hyperlink" Target="https://dev.mysql.com/doc/" TargetMode="External"/><Relationship Id="rId4" Type="http://schemas.openxmlformats.org/officeDocument/2006/relationships/hyperlink" Target="https://docs.spring.io/spring-boot/docs/current/reference/html/" TargetMode="External"/><Relationship Id="rId9" Type="http://schemas.openxmlformats.org/officeDocument/2006/relationships/hyperlink" Target="https://commons.apache.or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2"/>
          <p:cNvSpPr txBox="1">
            <a:spLocks noGrp="1"/>
          </p:cNvSpPr>
          <p:nvPr>
            <p:ph type="title" idx="4294967295"/>
          </p:nvPr>
        </p:nvSpPr>
        <p:spPr>
          <a:xfrm>
            <a:off x="2743199" y="2129510"/>
            <a:ext cx="9144001" cy="1790893"/>
          </a:xfrm>
          <a:prstGeom prst="rect">
            <a:avLst/>
          </a:prstGeom>
          <a:noFill/>
          <a:ln>
            <a:noFill/>
          </a:ln>
        </p:spPr>
        <p:txBody>
          <a:bodyPr spcFirstLastPara="1" wrap="square" lIns="45675" tIns="45675" rIns="45675" bIns="45675" anchor="b" anchorCtr="0">
            <a:normAutofit/>
          </a:bodyPr>
          <a:lstStyle/>
          <a:p>
            <a:pPr marL="0" lvl="0" indent="0" algn="ctr" rtl="0">
              <a:lnSpc>
                <a:spcPct val="90000"/>
              </a:lnSpc>
              <a:spcBef>
                <a:spcPts val="0"/>
              </a:spcBef>
              <a:spcAft>
                <a:spcPts val="0"/>
              </a:spcAft>
              <a:buClr>
                <a:srgbClr val="000000"/>
              </a:buClr>
              <a:buSzPts val="4400"/>
              <a:buFont typeface="Times New Roman"/>
              <a:buNone/>
            </a:pPr>
            <a:r>
              <a:rPr lang="en-US" b="1">
                <a:latin typeface="Times New Roman"/>
                <a:ea typeface="Times New Roman"/>
                <a:cs typeface="Times New Roman"/>
                <a:sym typeface="Times New Roman"/>
              </a:rPr>
              <a:t>FSDJ-II ID201B</a:t>
            </a:r>
            <a:br>
              <a:rPr lang="en-US" b="1" dirty="0">
                <a:latin typeface="Times New Roman"/>
                <a:ea typeface="Times New Roman"/>
                <a:cs typeface="Times New Roman"/>
                <a:sym typeface="Times New Roman"/>
              </a:rPr>
            </a:br>
            <a:r>
              <a:rPr lang="en-US" b="1" dirty="0">
                <a:latin typeface="Times New Roman"/>
                <a:ea typeface="Times New Roman"/>
                <a:cs typeface="Times New Roman"/>
                <a:sym typeface="Times New Roman"/>
              </a:rPr>
              <a:t>Even</a:t>
            </a:r>
            <a:r>
              <a:rPr lang="en-US" sz="3500" dirty="0"/>
              <a:t> Semester</a:t>
            </a:r>
            <a:br>
              <a:rPr lang="en-US" sz="3500" dirty="0"/>
            </a:br>
            <a:r>
              <a:rPr lang="en-US" sz="3500" dirty="0"/>
              <a:t>Session 2024-25</a:t>
            </a:r>
            <a:endParaRPr dirty="0"/>
          </a:p>
        </p:txBody>
      </p:sp>
      <p:sp>
        <p:nvSpPr>
          <p:cNvPr id="52" name="Google Shape;52;p12"/>
          <p:cNvSpPr txBox="1">
            <a:spLocks noGrp="1"/>
          </p:cNvSpPr>
          <p:nvPr>
            <p:ph type="body" idx="4294967295"/>
          </p:nvPr>
        </p:nvSpPr>
        <p:spPr>
          <a:xfrm>
            <a:off x="2743199" y="4134398"/>
            <a:ext cx="9777429" cy="2561537"/>
          </a:xfrm>
          <a:prstGeom prst="rect">
            <a:avLst/>
          </a:prstGeom>
          <a:noFill/>
          <a:ln>
            <a:noFill/>
          </a:ln>
        </p:spPr>
        <p:txBody>
          <a:bodyPr spcFirstLastPara="1" wrap="square" lIns="45675" tIns="45675" rIns="45675" bIns="45675" anchor="t" anchorCtr="0">
            <a:normAutofit/>
          </a:bodyPr>
          <a:lstStyle/>
          <a:p>
            <a:pPr marL="0" lvl="0" indent="0" algn="ctr" rtl="0">
              <a:lnSpc>
                <a:spcPct val="90000"/>
              </a:lnSpc>
              <a:spcBef>
                <a:spcPts val="0"/>
              </a:spcBef>
              <a:spcAft>
                <a:spcPts val="0"/>
              </a:spcAft>
              <a:buClr>
                <a:srgbClr val="000000"/>
              </a:buClr>
              <a:buSzPts val="3200"/>
              <a:buNone/>
            </a:pPr>
            <a:r>
              <a:rPr lang="en-US" b="1">
                <a:latin typeface="Times New Roman"/>
                <a:ea typeface="Times New Roman"/>
                <a:cs typeface="Times New Roman"/>
                <a:sym typeface="Times New Roman"/>
              </a:rPr>
              <a:t>Fit Flow</a:t>
            </a:r>
            <a:endParaRPr/>
          </a:p>
          <a:p>
            <a:pPr marL="0" lvl="0" indent="0" algn="just" rtl="0">
              <a:lnSpc>
                <a:spcPct val="90000"/>
              </a:lnSpc>
              <a:spcBef>
                <a:spcPts val="900"/>
              </a:spcBef>
              <a:spcAft>
                <a:spcPts val="0"/>
              </a:spcAft>
              <a:buClr>
                <a:srgbClr val="000000"/>
              </a:buClr>
              <a:buSzPts val="2200"/>
              <a:buNone/>
            </a:pPr>
            <a:r>
              <a:rPr lang="en-US" sz="2200" b="1">
                <a:latin typeface="Times New Roman"/>
                <a:ea typeface="Times New Roman"/>
                <a:cs typeface="Times New Roman"/>
                <a:sym typeface="Times New Roman"/>
              </a:rPr>
              <a:t>                                          Tanya Singh 202410116100222</a:t>
            </a:r>
            <a:endParaRPr/>
          </a:p>
          <a:p>
            <a:pPr marL="0" lvl="0" indent="0" algn="just" rtl="0">
              <a:lnSpc>
                <a:spcPct val="90000"/>
              </a:lnSpc>
              <a:spcBef>
                <a:spcPts val="900"/>
              </a:spcBef>
              <a:spcAft>
                <a:spcPts val="0"/>
              </a:spcAft>
              <a:buClr>
                <a:srgbClr val="000000"/>
              </a:buClr>
              <a:buSzPts val="2200"/>
              <a:buNone/>
            </a:pPr>
            <a:r>
              <a:rPr lang="en-US" sz="2200" b="1">
                <a:latin typeface="Times New Roman"/>
                <a:ea typeface="Times New Roman"/>
                <a:cs typeface="Times New Roman"/>
                <a:sym typeface="Times New Roman"/>
              </a:rPr>
              <a:t>                                          Subhash Kumar 202410116100211</a:t>
            </a:r>
            <a:endParaRPr/>
          </a:p>
          <a:p>
            <a:pPr marL="0" lvl="0" indent="0" algn="just" rtl="0">
              <a:lnSpc>
                <a:spcPct val="90000"/>
              </a:lnSpc>
              <a:spcBef>
                <a:spcPts val="900"/>
              </a:spcBef>
              <a:spcAft>
                <a:spcPts val="0"/>
              </a:spcAft>
              <a:buClr>
                <a:srgbClr val="000000"/>
              </a:buClr>
              <a:buSzPts val="2200"/>
              <a:buNone/>
            </a:pPr>
            <a:r>
              <a:rPr lang="en-US" sz="2200" b="1">
                <a:latin typeface="Times New Roman"/>
                <a:ea typeface="Times New Roman"/>
                <a:cs typeface="Times New Roman"/>
                <a:sym typeface="Times New Roman"/>
              </a:rPr>
              <a:t>                                 </a:t>
            </a:r>
            <a:endParaRPr/>
          </a:p>
        </p:txBody>
      </p:sp>
      <p:sp>
        <p:nvSpPr>
          <p:cNvPr id="53" name="Google Shape;53;p12"/>
          <p:cNvSpPr txBox="1"/>
          <p:nvPr/>
        </p:nvSpPr>
        <p:spPr>
          <a:xfrm>
            <a:off x="11729687" y="6998972"/>
            <a:ext cx="2943853" cy="1223964"/>
          </a:xfrm>
          <a:prstGeom prst="rect">
            <a:avLst/>
          </a:prstGeom>
          <a:noFill/>
          <a:ln>
            <a:noFill/>
          </a:ln>
        </p:spPr>
        <p:txBody>
          <a:bodyPr spcFirstLastPara="1" wrap="square" lIns="45675" tIns="45675" rIns="45675" bIns="45675" anchor="t" anchorCtr="0">
            <a:normAutofit/>
          </a:bodyPr>
          <a:lstStyle/>
          <a:p>
            <a:pPr marL="0" marR="0" lvl="0" indent="0" algn="just" rtl="0">
              <a:lnSpc>
                <a:spcPct val="81000"/>
              </a:lnSpc>
              <a:spcBef>
                <a:spcPts val="0"/>
              </a:spcBef>
              <a:spcAft>
                <a:spcPts val="0"/>
              </a:spcAft>
              <a:buClr>
                <a:srgbClr val="000000"/>
              </a:buClr>
              <a:buSzPts val="1800"/>
              <a:buFont typeface="Times New Roman"/>
              <a:buNone/>
            </a:pPr>
            <a:r>
              <a:rPr lang="en-US" sz="1800" b="1" i="0" u="sng" strike="noStrike" cap="none">
                <a:solidFill>
                  <a:srgbClr val="000000"/>
                </a:solidFill>
                <a:latin typeface="Times New Roman"/>
                <a:ea typeface="Times New Roman"/>
                <a:cs typeface="Times New Roman"/>
                <a:sym typeface="Times New Roman"/>
              </a:rPr>
              <a:t>Project Supervisor:</a:t>
            </a:r>
            <a:endParaRPr/>
          </a:p>
          <a:p>
            <a:pPr marL="0" marR="0" lvl="0" indent="0" algn="just" rtl="0">
              <a:lnSpc>
                <a:spcPct val="81000"/>
              </a:lnSpc>
              <a:spcBef>
                <a:spcPts val="700"/>
              </a:spcBef>
              <a:spcAft>
                <a:spcPts val="0"/>
              </a:spcAft>
              <a:buClr>
                <a:srgbClr val="FF0000"/>
              </a:buClr>
              <a:buSzPts val="1800"/>
              <a:buFont typeface="Times New Roman"/>
              <a:buNone/>
            </a:pPr>
            <a:r>
              <a:rPr lang="en-US" sz="1800" b="1" i="0" u="sng" strike="noStrike" cap="none">
                <a:solidFill>
                  <a:srgbClr val="FF0000"/>
                </a:solidFill>
                <a:latin typeface="Times New Roman"/>
                <a:ea typeface="Times New Roman"/>
                <a:cs typeface="Times New Roman"/>
                <a:sym typeface="Times New Roman"/>
              </a:rPr>
              <a:t>Dr. Divya Singhal</a:t>
            </a:r>
            <a:endParaRPr/>
          </a:p>
        </p:txBody>
      </p:sp>
      <p:pic>
        <p:nvPicPr>
          <p:cNvPr id="54" name="Google Shape;54;p12" descr="Google Shape;92;p13"/>
          <p:cNvPicPr preferRelativeResize="0"/>
          <p:nvPr/>
        </p:nvPicPr>
        <p:blipFill rotWithShape="1">
          <a:blip r:embed="rId3">
            <a:alphaModFix/>
          </a:blip>
          <a:srcRect/>
          <a:stretch/>
        </p:blipFill>
        <p:spPr>
          <a:xfrm>
            <a:off x="1219199" y="59381"/>
            <a:ext cx="12192001" cy="138449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1"/>
          <p:cNvSpPr txBox="1"/>
          <p:nvPr/>
        </p:nvSpPr>
        <p:spPr>
          <a:xfrm>
            <a:off x="2057425" y="3370650"/>
            <a:ext cx="3414300" cy="646500"/>
          </a:xfrm>
          <a:prstGeom prst="rect">
            <a:avLst/>
          </a:prstGeom>
          <a:noFill/>
          <a:ln>
            <a:noFill/>
          </a:ln>
        </p:spPr>
        <p:txBody>
          <a:bodyPr spcFirstLastPara="1" wrap="square" lIns="0" tIns="0" rIns="0" bIns="0" anchor="t" anchorCtr="0">
            <a:spAutoFit/>
          </a:bodyPr>
          <a:lstStyle/>
          <a:p>
            <a:pPr marL="0" marR="0" lvl="0" indent="0" algn="l" rtl="0">
              <a:lnSpc>
                <a:spcPct val="123809"/>
              </a:lnSpc>
              <a:spcBef>
                <a:spcPts val="0"/>
              </a:spcBef>
              <a:spcAft>
                <a:spcPts val="0"/>
              </a:spcAft>
              <a:buClr>
                <a:srgbClr val="F5F0F0"/>
              </a:buClr>
              <a:buSzPts val="4200"/>
              <a:buFont typeface="Merriweather"/>
              <a:buNone/>
            </a:pPr>
            <a:r>
              <a:rPr lang="en-US" sz="4200" b="0" i="0" u="none" strike="noStrike" cap="none">
                <a:solidFill>
                  <a:srgbClr val="F5F0F0"/>
                </a:solidFill>
                <a:latin typeface="Merriweather"/>
                <a:ea typeface="Merriweather"/>
                <a:cs typeface="Merriweather"/>
                <a:sym typeface="Merriweather"/>
              </a:rPr>
              <a:t>Workf</a:t>
            </a:r>
            <a:r>
              <a:rPr lang="en-US" sz="4200">
                <a:solidFill>
                  <a:srgbClr val="F5F0F0"/>
                </a:solidFill>
                <a:latin typeface="Merriweather"/>
                <a:ea typeface="Merriweather"/>
                <a:cs typeface="Merriweather"/>
                <a:sym typeface="Merriweather"/>
              </a:rPr>
              <a:t>lo</a:t>
            </a:r>
            <a:r>
              <a:rPr lang="en-US" sz="4200" b="0" i="0" u="none" strike="noStrike" cap="none">
                <a:solidFill>
                  <a:srgbClr val="F5F0F0"/>
                </a:solidFill>
                <a:latin typeface="Merriweather"/>
                <a:ea typeface="Merriweather"/>
                <a:cs typeface="Merriweather"/>
                <a:sym typeface="Merriweather"/>
              </a:rPr>
              <a:t>w</a:t>
            </a:r>
            <a:endParaRPr/>
          </a:p>
        </p:txBody>
      </p:sp>
      <p:pic>
        <p:nvPicPr>
          <p:cNvPr id="179" name="Google Shape;179;p21" descr="pasted-movie.png"/>
          <p:cNvPicPr preferRelativeResize="0"/>
          <p:nvPr/>
        </p:nvPicPr>
        <p:blipFill rotWithShape="1">
          <a:blip r:embed="rId3">
            <a:alphaModFix/>
          </a:blip>
          <a:srcRect/>
          <a:stretch/>
        </p:blipFill>
        <p:spPr>
          <a:xfrm>
            <a:off x="7888949" y="0"/>
            <a:ext cx="4389702" cy="8229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p:nvPr/>
        </p:nvSpPr>
        <p:spPr>
          <a:xfrm>
            <a:off x="2572757" y="740500"/>
            <a:ext cx="5991600" cy="1446900"/>
          </a:xfrm>
          <a:prstGeom prst="rect">
            <a:avLst/>
          </a:prstGeom>
          <a:noFill/>
          <a:ln>
            <a:noFill/>
          </a:ln>
        </p:spPr>
        <p:txBody>
          <a:bodyPr spcFirstLastPara="1" wrap="square" lIns="0" tIns="0" rIns="0" bIns="0" anchor="t" anchorCtr="0">
            <a:spAutoFit/>
          </a:bodyPr>
          <a:lstStyle/>
          <a:p>
            <a:pPr marL="0" marR="0" lvl="0" indent="0" algn="l" rtl="0">
              <a:lnSpc>
                <a:spcPct val="123809"/>
              </a:lnSpc>
              <a:spcBef>
                <a:spcPts val="0"/>
              </a:spcBef>
              <a:spcAft>
                <a:spcPts val="0"/>
              </a:spcAft>
              <a:buClr>
                <a:srgbClr val="F5F0F0"/>
              </a:buClr>
              <a:buSzPts val="4200"/>
              <a:buFont typeface="Merriweather"/>
              <a:buNone/>
            </a:pPr>
            <a:r>
              <a:rPr lang="en-US" sz="4200" b="0" i="0" u="none" strike="noStrike" cap="none">
                <a:solidFill>
                  <a:srgbClr val="F5F0F0"/>
                </a:solidFill>
                <a:latin typeface="Merriweather"/>
                <a:ea typeface="Merriweather"/>
                <a:cs typeface="Merriweather"/>
                <a:sym typeface="Merriweather"/>
              </a:rPr>
              <a:t>Reports and </a:t>
            </a:r>
            <a:endParaRPr sz="4200" b="0" i="0" u="none" strike="noStrike" cap="none">
              <a:solidFill>
                <a:srgbClr val="F5F0F0"/>
              </a:solidFill>
              <a:latin typeface="Merriweather"/>
              <a:ea typeface="Merriweather"/>
              <a:cs typeface="Merriweather"/>
              <a:sym typeface="Merriweather"/>
            </a:endParaRPr>
          </a:p>
          <a:p>
            <a:pPr marL="0" marR="0" lvl="0" indent="0" algn="l" rtl="0">
              <a:lnSpc>
                <a:spcPct val="123809"/>
              </a:lnSpc>
              <a:spcBef>
                <a:spcPts val="0"/>
              </a:spcBef>
              <a:spcAft>
                <a:spcPts val="0"/>
              </a:spcAft>
              <a:buClr>
                <a:srgbClr val="F5F0F0"/>
              </a:buClr>
              <a:buSzPts val="4200"/>
              <a:buFont typeface="Merriweather"/>
              <a:buNone/>
            </a:pPr>
            <a:r>
              <a:rPr lang="en-US" sz="4200" b="0" i="0" u="none" strike="noStrike" cap="none">
                <a:solidFill>
                  <a:srgbClr val="F5F0F0"/>
                </a:solidFill>
                <a:latin typeface="Merriweather"/>
                <a:ea typeface="Merriweather"/>
                <a:cs typeface="Merriweather"/>
                <a:sym typeface="Merriweather"/>
              </a:rPr>
              <a:t>Future</a:t>
            </a:r>
            <a:r>
              <a:rPr lang="en-US" sz="4200">
                <a:solidFill>
                  <a:srgbClr val="F5F0F0"/>
                </a:solidFill>
                <a:latin typeface="Merriweather"/>
                <a:ea typeface="Merriweather"/>
                <a:cs typeface="Merriweather"/>
                <a:sym typeface="Merriweather"/>
              </a:rPr>
              <a:t> </a:t>
            </a:r>
            <a:r>
              <a:rPr lang="en-US" sz="4200" b="0" i="0" u="none" strike="noStrike" cap="none">
                <a:solidFill>
                  <a:srgbClr val="F5F0F0"/>
                </a:solidFill>
                <a:latin typeface="Merriweather"/>
                <a:ea typeface="Merriweather"/>
                <a:cs typeface="Merriweather"/>
                <a:sym typeface="Merriweather"/>
              </a:rPr>
              <a:t>Work</a:t>
            </a:r>
            <a:endParaRPr/>
          </a:p>
        </p:txBody>
      </p:sp>
      <p:pic>
        <p:nvPicPr>
          <p:cNvPr id="185" name="Google Shape;185;p22" descr="Image 0"/>
          <p:cNvPicPr preferRelativeResize="0"/>
          <p:nvPr/>
        </p:nvPicPr>
        <p:blipFill rotWithShape="1">
          <a:blip r:embed="rId3">
            <a:alphaModFix/>
          </a:blip>
          <a:srcRect/>
          <a:stretch/>
        </p:blipFill>
        <p:spPr>
          <a:xfrm>
            <a:off x="9144000" y="0"/>
            <a:ext cx="5486400" cy="8229600"/>
          </a:xfrm>
          <a:prstGeom prst="rect">
            <a:avLst/>
          </a:prstGeom>
          <a:noFill/>
          <a:ln>
            <a:noFill/>
          </a:ln>
        </p:spPr>
      </p:pic>
      <p:pic>
        <p:nvPicPr>
          <p:cNvPr id="186" name="Google Shape;186;p22" descr="Image 1"/>
          <p:cNvPicPr preferRelativeResize="0"/>
          <p:nvPr/>
        </p:nvPicPr>
        <p:blipFill rotWithShape="1">
          <a:blip r:embed="rId4">
            <a:alphaModFix/>
          </a:blip>
          <a:srcRect/>
          <a:stretch/>
        </p:blipFill>
        <p:spPr>
          <a:xfrm>
            <a:off x="793790" y="2727006"/>
            <a:ext cx="566978" cy="566979"/>
          </a:xfrm>
          <a:prstGeom prst="rect">
            <a:avLst/>
          </a:prstGeom>
          <a:noFill/>
          <a:ln>
            <a:noFill/>
          </a:ln>
        </p:spPr>
      </p:pic>
      <p:sp>
        <p:nvSpPr>
          <p:cNvPr id="187" name="Google Shape;187;p22"/>
          <p:cNvSpPr txBox="1"/>
          <p:nvPr/>
        </p:nvSpPr>
        <p:spPr>
          <a:xfrm>
            <a:off x="793788" y="3520797"/>
            <a:ext cx="1068364" cy="338577"/>
          </a:xfrm>
          <a:prstGeom prst="rect">
            <a:avLst/>
          </a:prstGeom>
          <a:noFill/>
          <a:ln>
            <a:noFill/>
          </a:ln>
        </p:spPr>
        <p:txBody>
          <a:bodyPr spcFirstLastPara="1" wrap="square" lIns="0" tIns="0" rIns="0" bIns="0" anchor="t" anchorCtr="0">
            <a:spAutoFit/>
          </a:bodyPr>
          <a:lstStyle/>
          <a:p>
            <a:pPr marL="0" marR="0" lvl="0" indent="0" algn="l" rtl="0">
              <a:lnSpc>
                <a:spcPct val="122727"/>
              </a:lnSpc>
              <a:spcBef>
                <a:spcPts val="0"/>
              </a:spcBef>
              <a:spcAft>
                <a:spcPts val="0"/>
              </a:spcAft>
              <a:buClr>
                <a:srgbClr val="FFFFFF"/>
              </a:buClr>
              <a:buSzPts val="2200"/>
              <a:buFont typeface="Crimson Pro"/>
              <a:buNone/>
            </a:pPr>
            <a:r>
              <a:rPr lang="en-US" sz="2200" b="1" i="0" u="none" strike="noStrike" cap="none">
                <a:solidFill>
                  <a:srgbClr val="FFFFFF"/>
                </a:solidFill>
                <a:latin typeface="Crimson Pro"/>
                <a:ea typeface="Crimson Pro"/>
                <a:cs typeface="Crimson Pro"/>
                <a:sym typeface="Crimson Pro"/>
              </a:rPr>
              <a:t>Reports</a:t>
            </a:r>
            <a:endParaRPr/>
          </a:p>
        </p:txBody>
      </p:sp>
      <p:sp>
        <p:nvSpPr>
          <p:cNvPr id="188" name="Google Shape;188;p22"/>
          <p:cNvSpPr txBox="1"/>
          <p:nvPr/>
        </p:nvSpPr>
        <p:spPr>
          <a:xfrm>
            <a:off x="793788" y="4011214"/>
            <a:ext cx="3608074" cy="1400934"/>
          </a:xfrm>
          <a:prstGeom prst="rect">
            <a:avLst/>
          </a:prstGeom>
          <a:noFill/>
          <a:ln>
            <a:noFill/>
          </a:ln>
        </p:spPr>
        <p:txBody>
          <a:bodyPr spcFirstLastPara="1" wrap="square" lIns="0" tIns="0" rIns="0" bIns="0" anchor="t" anchorCtr="0">
            <a:spAutoFit/>
          </a:bodyPr>
          <a:lstStyle/>
          <a:p>
            <a:pPr marL="0" marR="0" lvl="0" indent="0" algn="l" rtl="0">
              <a:lnSpc>
                <a:spcPct val="164705"/>
              </a:lnSpc>
              <a:spcBef>
                <a:spcPts val="0"/>
              </a:spcBef>
              <a:spcAft>
                <a:spcPts val="0"/>
              </a:spcAft>
              <a:buClr>
                <a:srgbClr val="FFFFFF"/>
              </a:buClr>
              <a:buSzPts val="1700"/>
              <a:buFont typeface="Open Sans"/>
              <a:buNone/>
            </a:pPr>
            <a:r>
              <a:rPr lang="en-US" sz="1700" b="0" i="0" u="none" strike="noStrike" cap="none">
                <a:solidFill>
                  <a:srgbClr val="FFFFFF"/>
                </a:solidFill>
                <a:latin typeface="Open Sans"/>
                <a:ea typeface="Open Sans"/>
                <a:cs typeface="Open Sans"/>
                <a:sym typeface="Open Sans"/>
              </a:rPr>
              <a:t>Regular progress reports will be generated, summarizing completed tasks, challenges faced, and planned activities.</a:t>
            </a:r>
            <a:endParaRPr/>
          </a:p>
        </p:txBody>
      </p:sp>
      <p:pic>
        <p:nvPicPr>
          <p:cNvPr id="189" name="Google Shape;189;p22" descr="Image 2"/>
          <p:cNvPicPr preferRelativeResize="0"/>
          <p:nvPr/>
        </p:nvPicPr>
        <p:blipFill rotWithShape="1">
          <a:blip r:embed="rId5">
            <a:alphaModFix/>
          </a:blip>
          <a:srcRect/>
          <a:stretch/>
        </p:blipFill>
        <p:spPr>
          <a:xfrm>
            <a:off x="4742021" y="2727006"/>
            <a:ext cx="566978" cy="566979"/>
          </a:xfrm>
          <a:prstGeom prst="rect">
            <a:avLst/>
          </a:prstGeom>
          <a:noFill/>
          <a:ln>
            <a:noFill/>
          </a:ln>
        </p:spPr>
      </p:pic>
      <p:sp>
        <p:nvSpPr>
          <p:cNvPr id="190" name="Google Shape;190;p22"/>
          <p:cNvSpPr txBox="1"/>
          <p:nvPr/>
        </p:nvSpPr>
        <p:spPr>
          <a:xfrm>
            <a:off x="4742019" y="3520797"/>
            <a:ext cx="1653085" cy="338577"/>
          </a:xfrm>
          <a:prstGeom prst="rect">
            <a:avLst/>
          </a:prstGeom>
          <a:noFill/>
          <a:ln>
            <a:noFill/>
          </a:ln>
        </p:spPr>
        <p:txBody>
          <a:bodyPr spcFirstLastPara="1" wrap="square" lIns="0" tIns="0" rIns="0" bIns="0" anchor="t" anchorCtr="0">
            <a:spAutoFit/>
          </a:bodyPr>
          <a:lstStyle/>
          <a:p>
            <a:pPr marL="0" marR="0" lvl="0" indent="0" algn="l" rtl="0">
              <a:lnSpc>
                <a:spcPct val="122727"/>
              </a:lnSpc>
              <a:spcBef>
                <a:spcPts val="0"/>
              </a:spcBef>
              <a:spcAft>
                <a:spcPts val="0"/>
              </a:spcAft>
              <a:buClr>
                <a:srgbClr val="FFFFFF"/>
              </a:buClr>
              <a:buSzPts val="2200"/>
              <a:buFont typeface="Crimson Pro"/>
              <a:buNone/>
            </a:pPr>
            <a:r>
              <a:rPr lang="en-US" sz="2200" b="1" i="0" u="none" strike="noStrike" cap="none">
                <a:solidFill>
                  <a:srgbClr val="FFFFFF"/>
                </a:solidFill>
                <a:latin typeface="Crimson Pro"/>
                <a:ea typeface="Crimson Pro"/>
                <a:cs typeface="Crimson Pro"/>
                <a:sym typeface="Crimson Pro"/>
              </a:rPr>
              <a:t>Future Work</a:t>
            </a:r>
            <a:endParaRPr/>
          </a:p>
        </p:txBody>
      </p:sp>
      <p:sp>
        <p:nvSpPr>
          <p:cNvPr id="191" name="Google Shape;191;p22"/>
          <p:cNvSpPr txBox="1"/>
          <p:nvPr/>
        </p:nvSpPr>
        <p:spPr>
          <a:xfrm>
            <a:off x="4742019" y="4011216"/>
            <a:ext cx="3608192" cy="1400933"/>
          </a:xfrm>
          <a:prstGeom prst="rect">
            <a:avLst/>
          </a:prstGeom>
          <a:noFill/>
          <a:ln>
            <a:noFill/>
          </a:ln>
        </p:spPr>
        <p:txBody>
          <a:bodyPr spcFirstLastPara="1" wrap="square" lIns="0" tIns="0" rIns="0" bIns="0" anchor="t" anchorCtr="0">
            <a:spAutoFit/>
          </a:bodyPr>
          <a:lstStyle/>
          <a:p>
            <a:pPr marL="0" marR="0" lvl="0" indent="0" algn="l" rtl="0">
              <a:lnSpc>
                <a:spcPct val="164705"/>
              </a:lnSpc>
              <a:spcBef>
                <a:spcPts val="0"/>
              </a:spcBef>
              <a:spcAft>
                <a:spcPts val="0"/>
              </a:spcAft>
              <a:buClr>
                <a:srgbClr val="FFFFFF"/>
              </a:buClr>
              <a:buSzPts val="1700"/>
              <a:buFont typeface="Open Sans"/>
              <a:buNone/>
            </a:pPr>
            <a:r>
              <a:rPr lang="en-US" sz="1700" b="0" i="0" u="none" strike="noStrike" cap="none">
                <a:solidFill>
                  <a:srgbClr val="FFFFFF"/>
                </a:solidFill>
                <a:latin typeface="Open Sans"/>
                <a:ea typeface="Open Sans"/>
                <a:cs typeface="Open Sans"/>
                <a:sym typeface="Open Sans"/>
              </a:rPr>
              <a:t> Implement AI-driven workout recommendations and mobile app integration for enhanced user experience.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3"/>
          <p:cNvSpPr txBox="1"/>
          <p:nvPr/>
        </p:nvSpPr>
        <p:spPr>
          <a:xfrm>
            <a:off x="4843470" y="-78078"/>
            <a:ext cx="2740500" cy="646500"/>
          </a:xfrm>
          <a:prstGeom prst="rect">
            <a:avLst/>
          </a:prstGeom>
          <a:noFill/>
          <a:ln>
            <a:noFill/>
          </a:ln>
        </p:spPr>
        <p:txBody>
          <a:bodyPr spcFirstLastPara="1" wrap="square" lIns="0" tIns="0" rIns="0" bIns="0" anchor="t" anchorCtr="0">
            <a:spAutoFit/>
          </a:bodyPr>
          <a:lstStyle/>
          <a:p>
            <a:pPr marL="0" marR="0" lvl="0" indent="0" algn="l" rtl="0">
              <a:lnSpc>
                <a:spcPct val="123809"/>
              </a:lnSpc>
              <a:spcBef>
                <a:spcPts val="0"/>
              </a:spcBef>
              <a:spcAft>
                <a:spcPts val="0"/>
              </a:spcAft>
              <a:buClr>
                <a:srgbClr val="F5F0F0"/>
              </a:buClr>
              <a:buSzPts val="4200"/>
              <a:buFont typeface="Merriweather"/>
              <a:buNone/>
            </a:pPr>
            <a:r>
              <a:rPr lang="en-US" sz="4200" b="0" i="0" u="none" strike="noStrike" cap="none">
                <a:solidFill>
                  <a:srgbClr val="F5F0F0"/>
                </a:solidFill>
                <a:latin typeface="Merriweather"/>
                <a:ea typeface="Merriweather"/>
                <a:cs typeface="Merriweather"/>
                <a:sym typeface="Merriweather"/>
              </a:rPr>
              <a:t>Referencs</a:t>
            </a:r>
            <a:endParaRPr/>
          </a:p>
        </p:txBody>
      </p:sp>
      <p:sp>
        <p:nvSpPr>
          <p:cNvPr id="197" name="Google Shape;197;p23"/>
          <p:cNvSpPr txBox="1"/>
          <p:nvPr/>
        </p:nvSpPr>
        <p:spPr>
          <a:xfrm>
            <a:off x="1299147" y="1861415"/>
            <a:ext cx="12435078" cy="5234941"/>
          </a:xfrm>
          <a:prstGeom prst="rect">
            <a:avLst/>
          </a:prstGeom>
          <a:noFill/>
          <a:ln>
            <a:noFill/>
          </a:ln>
        </p:spPr>
        <p:txBody>
          <a:bodyPr spcFirstLastPara="1" wrap="square" lIns="45700" tIns="45700" rIns="45700" bIns="45700" anchor="t" anchorCtr="0">
            <a:spAutoFit/>
          </a:bodyPr>
          <a:lstStyle/>
          <a:p>
            <a:pPr marL="140368" marR="0" lvl="0" indent="-140368" algn="l" rtl="0">
              <a:lnSpc>
                <a:spcPct val="200000"/>
              </a:lnSpc>
              <a:spcBef>
                <a:spcPts val="0"/>
              </a:spcBef>
              <a:spcAft>
                <a:spcPts val="0"/>
              </a:spcAft>
              <a:buClr>
                <a:srgbClr val="0563C1"/>
              </a:buClr>
              <a:buSzPts val="1900"/>
              <a:buFont typeface="Helvetica Neue"/>
              <a:buChar char="•"/>
            </a:pPr>
            <a:r>
              <a:rPr lang="en-US" sz="1900" b="0" i="0" u="sng" strike="noStrike" cap="none">
                <a:solidFill>
                  <a:schemeClr val="hlink"/>
                </a:solidFill>
                <a:latin typeface="Helvetica Neue"/>
                <a:ea typeface="Helvetica Neue"/>
                <a:cs typeface="Helvetica Neue"/>
                <a:sym typeface="Helvetica Neue"/>
                <a:hlinkClick r:id="rId3"/>
              </a:rPr>
              <a:t>https://docs.oracle.com/en/java/</a:t>
            </a:r>
            <a:endParaRPr/>
          </a:p>
          <a:p>
            <a:pPr marL="140368" marR="0" lvl="0" indent="-140368" algn="l" rtl="0">
              <a:lnSpc>
                <a:spcPct val="200000"/>
              </a:lnSpc>
              <a:spcBef>
                <a:spcPts val="0"/>
              </a:spcBef>
              <a:spcAft>
                <a:spcPts val="0"/>
              </a:spcAft>
              <a:buClr>
                <a:srgbClr val="0563C1"/>
              </a:buClr>
              <a:buSzPts val="1900"/>
              <a:buFont typeface="Helvetica Neue"/>
              <a:buChar char="•"/>
            </a:pPr>
            <a:r>
              <a:rPr lang="en-US" sz="1900" b="0" i="0" u="sng" strike="noStrike" cap="none">
                <a:solidFill>
                  <a:schemeClr val="hlink"/>
                </a:solidFill>
                <a:latin typeface="Helvetica Neue"/>
                <a:ea typeface="Helvetica Neue"/>
                <a:cs typeface="Helvetica Neue"/>
                <a:sym typeface="Helvetica Neue"/>
                <a:hlinkClick r:id="rId4"/>
              </a:rPr>
              <a:t>https://docs.spring.io/spring-boot/docs/current/reference/html/</a:t>
            </a:r>
            <a:endParaRPr/>
          </a:p>
          <a:p>
            <a:pPr marL="140368" marR="0" lvl="0" indent="-140368" algn="l" rtl="0">
              <a:lnSpc>
                <a:spcPct val="200000"/>
              </a:lnSpc>
              <a:spcBef>
                <a:spcPts val="0"/>
              </a:spcBef>
              <a:spcAft>
                <a:spcPts val="0"/>
              </a:spcAft>
              <a:buClr>
                <a:srgbClr val="0563C1"/>
              </a:buClr>
              <a:buSzPts val="1900"/>
              <a:buFont typeface="Helvetica Neue"/>
              <a:buChar char="•"/>
            </a:pPr>
            <a:r>
              <a:rPr lang="en-US" sz="1900" b="0" i="0" u="sng" strike="noStrike" cap="none">
                <a:solidFill>
                  <a:schemeClr val="hlink"/>
                </a:solidFill>
                <a:latin typeface="Helvetica Neue"/>
                <a:ea typeface="Helvetica Neue"/>
                <a:cs typeface="Helvetica Neue"/>
                <a:sym typeface="Helvetica Neue"/>
                <a:hlinkClick r:id="rId5"/>
              </a:rPr>
              <a:t>https://dev.mysql.com/doc/</a:t>
            </a:r>
            <a:endParaRPr/>
          </a:p>
          <a:p>
            <a:pPr marL="140368" marR="0" lvl="0" indent="-140368" algn="l" rtl="0">
              <a:lnSpc>
                <a:spcPct val="200000"/>
              </a:lnSpc>
              <a:spcBef>
                <a:spcPts val="1200"/>
              </a:spcBef>
              <a:spcAft>
                <a:spcPts val="0"/>
              </a:spcAft>
              <a:buClr>
                <a:srgbClr val="0563C1"/>
              </a:buClr>
              <a:buSzPts val="1900"/>
              <a:buFont typeface="Helvetica Neue"/>
              <a:buChar char="•"/>
            </a:pPr>
            <a:r>
              <a:rPr lang="en-US" sz="1900" b="0" i="0" u="sng" strike="noStrike" cap="none">
                <a:solidFill>
                  <a:schemeClr val="hlink"/>
                </a:solidFill>
                <a:latin typeface="Helvetica Neue"/>
                <a:ea typeface="Helvetica Neue"/>
                <a:cs typeface="Helvetica Neue"/>
                <a:sym typeface="Helvetica Neue"/>
                <a:hlinkClick r:id="rId6"/>
              </a:rPr>
              <a:t>https://www.postgresql.org/docs/</a:t>
            </a:r>
            <a:endParaRPr sz="1800" b="0" i="0" u="none" strike="noStrike" cap="none">
              <a:solidFill>
                <a:srgbClr val="000000"/>
              </a:solidFill>
              <a:latin typeface="Times New Roman"/>
              <a:ea typeface="Times New Roman"/>
              <a:cs typeface="Times New Roman"/>
              <a:sym typeface="Times New Roman"/>
            </a:endParaRPr>
          </a:p>
          <a:p>
            <a:pPr marL="140368" marR="0" lvl="0" indent="-140368" algn="l" rtl="0">
              <a:lnSpc>
                <a:spcPct val="200000"/>
              </a:lnSpc>
              <a:spcBef>
                <a:spcPts val="1200"/>
              </a:spcBef>
              <a:spcAft>
                <a:spcPts val="0"/>
              </a:spcAft>
              <a:buClr>
                <a:srgbClr val="0563C1"/>
              </a:buClr>
              <a:buSzPts val="1900"/>
              <a:buFont typeface="Helvetica Neue"/>
              <a:buChar char="•"/>
            </a:pPr>
            <a:r>
              <a:rPr lang="en-US" sz="1900" b="0" i="0" u="sng" strike="noStrike" cap="none">
                <a:solidFill>
                  <a:schemeClr val="hlink"/>
                </a:solidFill>
                <a:latin typeface="Helvetica Neue"/>
                <a:ea typeface="Helvetica Neue"/>
                <a:cs typeface="Helvetica Neue"/>
                <a:sym typeface="Helvetica Neue"/>
                <a:hlinkClick r:id="rId7"/>
              </a:rPr>
              <a:t>https://hibernate.org/orm/documentation/</a:t>
            </a:r>
            <a:endParaRPr sz="1800" b="0" i="0" u="none" strike="noStrike" cap="none">
              <a:solidFill>
                <a:srgbClr val="000000"/>
              </a:solidFill>
              <a:latin typeface="Times New Roman"/>
              <a:ea typeface="Times New Roman"/>
              <a:cs typeface="Times New Roman"/>
              <a:sym typeface="Times New Roman"/>
            </a:endParaRPr>
          </a:p>
          <a:p>
            <a:pPr marL="140368" marR="0" lvl="0" indent="-140368" algn="l" rtl="0">
              <a:lnSpc>
                <a:spcPct val="200000"/>
              </a:lnSpc>
              <a:spcBef>
                <a:spcPts val="1200"/>
              </a:spcBef>
              <a:spcAft>
                <a:spcPts val="0"/>
              </a:spcAft>
              <a:buClr>
                <a:srgbClr val="0563C1"/>
              </a:buClr>
              <a:buSzPts val="1900"/>
              <a:buFont typeface="Helvetica Neue"/>
              <a:buChar char="•"/>
            </a:pPr>
            <a:r>
              <a:rPr lang="en-US" sz="1900" b="0" i="0" u="sng" strike="noStrike" cap="none">
                <a:solidFill>
                  <a:schemeClr val="hlink"/>
                </a:solidFill>
                <a:latin typeface="Helvetica Neue"/>
                <a:ea typeface="Helvetica Neue"/>
                <a:cs typeface="Helvetica Neue"/>
                <a:sym typeface="Helvetica Neue"/>
                <a:hlinkClick r:id="rId8"/>
              </a:rPr>
              <a:t>https://openjfx.io/</a:t>
            </a:r>
            <a:endParaRPr sz="1800" b="0" i="0" u="none" strike="noStrike" cap="none">
              <a:solidFill>
                <a:srgbClr val="000000"/>
              </a:solidFill>
              <a:latin typeface="Times New Roman"/>
              <a:ea typeface="Times New Roman"/>
              <a:cs typeface="Times New Roman"/>
              <a:sym typeface="Times New Roman"/>
            </a:endParaRPr>
          </a:p>
          <a:p>
            <a:pPr marL="140368" marR="0" lvl="0" indent="-140368" algn="l" rtl="0">
              <a:lnSpc>
                <a:spcPct val="200000"/>
              </a:lnSpc>
              <a:spcBef>
                <a:spcPts val="1200"/>
              </a:spcBef>
              <a:spcAft>
                <a:spcPts val="0"/>
              </a:spcAft>
              <a:buClr>
                <a:srgbClr val="0563C1"/>
              </a:buClr>
              <a:buSzPts val="1900"/>
              <a:buFont typeface="Helvetica Neue"/>
              <a:buChar char="•"/>
            </a:pPr>
            <a:r>
              <a:rPr lang="en-US" sz="1900" b="0" i="0" u="sng" strike="noStrike" cap="none">
                <a:solidFill>
                  <a:schemeClr val="hlink"/>
                </a:solidFill>
                <a:latin typeface="Helvetica Neue"/>
                <a:ea typeface="Helvetica Neue"/>
                <a:cs typeface="Helvetica Neue"/>
                <a:sym typeface="Helvetica Neue"/>
                <a:hlinkClick r:id="rId9"/>
              </a:rPr>
              <a:t>https://commons.apache.org/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p:nvPr/>
        </p:nvSpPr>
        <p:spPr>
          <a:xfrm>
            <a:off x="5595733" y="-52814"/>
            <a:ext cx="7416404" cy="749797"/>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Clr>
                <a:srgbClr val="F5F0F0"/>
              </a:buClr>
              <a:buSzPts val="4800"/>
              <a:buFont typeface="Merriweather"/>
              <a:buNone/>
            </a:pPr>
            <a:r>
              <a:rPr lang="en-US" sz="4800" b="0" i="0" u="none" strike="noStrike" cap="none">
                <a:solidFill>
                  <a:srgbClr val="F5F0F0"/>
                </a:solidFill>
                <a:latin typeface="Merriweather"/>
                <a:ea typeface="Merriweather"/>
                <a:cs typeface="Merriweather"/>
                <a:sym typeface="Merriweather"/>
              </a:rPr>
              <a:t>INDEX</a:t>
            </a:r>
            <a:endParaRPr/>
          </a:p>
        </p:txBody>
      </p:sp>
      <p:sp>
        <p:nvSpPr>
          <p:cNvPr id="60" name="Google Shape;60;p13"/>
          <p:cNvSpPr txBox="1"/>
          <p:nvPr/>
        </p:nvSpPr>
        <p:spPr>
          <a:xfrm>
            <a:off x="222470" y="1755488"/>
            <a:ext cx="14392844" cy="6010643"/>
          </a:xfrm>
          <a:prstGeom prst="rect">
            <a:avLst/>
          </a:prstGeom>
          <a:noFill/>
          <a:ln>
            <a:noFill/>
          </a:ln>
        </p:spPr>
        <p:txBody>
          <a:bodyPr spcFirstLastPara="1" wrap="square" lIns="45700" tIns="45700" rIns="45700" bIns="45700" anchor="t" anchorCtr="0">
            <a:spAutoFit/>
          </a:bodyPr>
          <a:lstStyle/>
          <a:p>
            <a:pPr marL="0" marR="0" lvl="0" indent="0" algn="l" rtl="0">
              <a:lnSpc>
                <a:spcPct val="200000"/>
              </a:lnSpc>
              <a:spcBef>
                <a:spcPts val="0"/>
              </a:spcBef>
              <a:spcAft>
                <a:spcPts val="0"/>
              </a:spcAft>
              <a:buClr>
                <a:srgbClr val="FFFFFF"/>
              </a:buClr>
              <a:buSzPts val="2100"/>
              <a:buFont typeface="Times New Roman"/>
              <a:buNone/>
            </a:pPr>
            <a:r>
              <a:rPr lang="en-US" sz="2100" b="1" i="0" u="none" strike="noStrike" cap="none">
                <a:solidFill>
                  <a:srgbClr val="FFFFFF"/>
                </a:solidFill>
                <a:latin typeface="Times New Roman"/>
                <a:ea typeface="Times New Roman"/>
                <a:cs typeface="Times New Roman"/>
                <a:sym typeface="Times New Roman"/>
              </a:rPr>
              <a:t>1. Introduction</a:t>
            </a:r>
            <a:endParaRPr/>
          </a:p>
          <a:p>
            <a:pPr marL="0" marR="0" lvl="0" indent="0" algn="l" rtl="0">
              <a:lnSpc>
                <a:spcPct val="200000"/>
              </a:lnSpc>
              <a:spcBef>
                <a:spcPts val="0"/>
              </a:spcBef>
              <a:spcAft>
                <a:spcPts val="0"/>
              </a:spcAft>
              <a:buClr>
                <a:srgbClr val="FFFFFF"/>
              </a:buClr>
              <a:buSzPts val="2100"/>
              <a:buFont typeface="Times New Roman"/>
              <a:buNone/>
            </a:pPr>
            <a:r>
              <a:rPr lang="en-US" sz="2100" b="1" i="0" u="none" strike="noStrike" cap="none">
                <a:solidFill>
                  <a:srgbClr val="FFFFFF"/>
                </a:solidFill>
                <a:latin typeface="Times New Roman"/>
                <a:ea typeface="Times New Roman"/>
                <a:cs typeface="Times New Roman"/>
                <a:sym typeface="Times New Roman"/>
              </a:rPr>
              <a:t>2. Literature Review </a:t>
            </a:r>
            <a:endParaRPr/>
          </a:p>
          <a:p>
            <a:pPr marL="0" marR="0" lvl="0" indent="0" algn="l" rtl="0">
              <a:lnSpc>
                <a:spcPct val="200000"/>
              </a:lnSpc>
              <a:spcBef>
                <a:spcPts val="0"/>
              </a:spcBef>
              <a:spcAft>
                <a:spcPts val="0"/>
              </a:spcAft>
              <a:buClr>
                <a:srgbClr val="FFFFFF"/>
              </a:buClr>
              <a:buSzPts val="2100"/>
              <a:buFont typeface="Times New Roman"/>
              <a:buNone/>
            </a:pPr>
            <a:r>
              <a:rPr lang="en-US" sz="2100" b="1" i="0" u="none" strike="noStrike" cap="none">
                <a:solidFill>
                  <a:srgbClr val="FFFFFF"/>
                </a:solidFill>
                <a:latin typeface="Times New Roman"/>
                <a:ea typeface="Times New Roman"/>
                <a:cs typeface="Times New Roman"/>
                <a:sym typeface="Times New Roman"/>
              </a:rPr>
              <a:t>3. Objective of the Project</a:t>
            </a:r>
            <a:endParaRPr/>
          </a:p>
          <a:p>
            <a:pPr marL="0" marR="0" lvl="0" indent="0" algn="l" rtl="0">
              <a:lnSpc>
                <a:spcPct val="200000"/>
              </a:lnSpc>
              <a:spcBef>
                <a:spcPts val="0"/>
              </a:spcBef>
              <a:spcAft>
                <a:spcPts val="0"/>
              </a:spcAft>
              <a:buClr>
                <a:srgbClr val="FFFFFF"/>
              </a:buClr>
              <a:buSzPts val="2100"/>
              <a:buFont typeface="Times New Roman"/>
              <a:buNone/>
            </a:pPr>
            <a:r>
              <a:rPr lang="en-US" sz="2100" b="1" i="0" u="none" strike="noStrike" cap="none">
                <a:solidFill>
                  <a:srgbClr val="FFFFFF"/>
                </a:solidFill>
                <a:latin typeface="Times New Roman"/>
                <a:ea typeface="Times New Roman"/>
                <a:cs typeface="Times New Roman"/>
                <a:sym typeface="Times New Roman"/>
              </a:rPr>
              <a:t>4. Technology</a:t>
            </a:r>
            <a:endParaRPr/>
          </a:p>
          <a:p>
            <a:pPr marL="0" marR="0" lvl="0" indent="0" algn="l" rtl="0">
              <a:lnSpc>
                <a:spcPct val="200000"/>
              </a:lnSpc>
              <a:spcBef>
                <a:spcPts val="0"/>
              </a:spcBef>
              <a:spcAft>
                <a:spcPts val="0"/>
              </a:spcAft>
              <a:buClr>
                <a:srgbClr val="FFFFFF"/>
              </a:buClr>
              <a:buSzPts val="2100"/>
              <a:buFont typeface="Times New Roman"/>
              <a:buNone/>
            </a:pPr>
            <a:r>
              <a:rPr lang="en-US" sz="2100" b="1" i="0" u="none" strike="noStrike" cap="none">
                <a:solidFill>
                  <a:srgbClr val="FFFFFF"/>
                </a:solidFill>
                <a:latin typeface="Times New Roman"/>
                <a:ea typeface="Times New Roman"/>
                <a:cs typeface="Times New Roman"/>
                <a:sym typeface="Times New Roman"/>
              </a:rPr>
              <a:t>   - Hardware Requirements </a:t>
            </a:r>
            <a:endParaRPr/>
          </a:p>
          <a:p>
            <a:pPr marL="0" marR="0" lvl="0" indent="0" algn="l" rtl="0">
              <a:lnSpc>
                <a:spcPct val="200000"/>
              </a:lnSpc>
              <a:spcBef>
                <a:spcPts val="0"/>
              </a:spcBef>
              <a:spcAft>
                <a:spcPts val="0"/>
              </a:spcAft>
              <a:buClr>
                <a:srgbClr val="FFFFFF"/>
              </a:buClr>
              <a:buSzPts val="2100"/>
              <a:buFont typeface="Times New Roman"/>
              <a:buNone/>
            </a:pPr>
            <a:r>
              <a:rPr lang="en-US" sz="2100" b="1" i="0" u="none" strike="noStrike" cap="none">
                <a:solidFill>
                  <a:srgbClr val="FFFFFF"/>
                </a:solidFill>
                <a:latin typeface="Times New Roman"/>
                <a:ea typeface="Times New Roman"/>
                <a:cs typeface="Times New Roman"/>
                <a:sym typeface="Times New Roman"/>
              </a:rPr>
              <a:t>  - Software Requirements</a:t>
            </a:r>
            <a:endParaRPr/>
          </a:p>
          <a:p>
            <a:pPr marL="0" marR="0" lvl="0" indent="0" algn="l" rtl="0">
              <a:lnSpc>
                <a:spcPct val="200000"/>
              </a:lnSpc>
              <a:spcBef>
                <a:spcPts val="0"/>
              </a:spcBef>
              <a:spcAft>
                <a:spcPts val="0"/>
              </a:spcAft>
              <a:buClr>
                <a:srgbClr val="FFFFFF"/>
              </a:buClr>
              <a:buSzPts val="2100"/>
              <a:buFont typeface="Times New Roman"/>
              <a:buNone/>
            </a:pPr>
            <a:r>
              <a:rPr lang="en-US" sz="2100" b="1" i="0" u="none" strike="noStrike" cap="none">
                <a:solidFill>
                  <a:srgbClr val="FFFFFF"/>
                </a:solidFill>
                <a:latin typeface="Times New Roman"/>
                <a:ea typeface="Times New Roman"/>
                <a:cs typeface="Times New Roman"/>
                <a:sym typeface="Times New Roman"/>
              </a:rPr>
              <a:t>5. Modules</a:t>
            </a:r>
            <a:endParaRPr/>
          </a:p>
          <a:p>
            <a:pPr marL="0" marR="0" lvl="0" indent="0" algn="l" rtl="0">
              <a:lnSpc>
                <a:spcPct val="200000"/>
              </a:lnSpc>
              <a:spcBef>
                <a:spcPts val="0"/>
              </a:spcBef>
              <a:spcAft>
                <a:spcPts val="0"/>
              </a:spcAft>
              <a:buClr>
                <a:srgbClr val="FFFFFF"/>
              </a:buClr>
              <a:buSzPts val="2100"/>
              <a:buFont typeface="Times New Roman"/>
              <a:buNone/>
            </a:pPr>
            <a:r>
              <a:rPr lang="en-US" sz="2100" b="1" i="0" u="none" strike="noStrike" cap="none">
                <a:solidFill>
                  <a:srgbClr val="FFFFFF"/>
                </a:solidFill>
                <a:latin typeface="Times New Roman"/>
                <a:ea typeface="Times New Roman"/>
                <a:cs typeface="Times New Roman"/>
                <a:sym typeface="Times New Roman"/>
              </a:rPr>
              <a:t>6. Workflow</a:t>
            </a:r>
            <a:endParaRPr/>
          </a:p>
          <a:p>
            <a:pPr marL="0" marR="0" lvl="0" indent="0" algn="l" rtl="0">
              <a:lnSpc>
                <a:spcPct val="200000"/>
              </a:lnSpc>
              <a:spcBef>
                <a:spcPts val="0"/>
              </a:spcBef>
              <a:spcAft>
                <a:spcPts val="0"/>
              </a:spcAft>
              <a:buClr>
                <a:srgbClr val="FFFFFF"/>
              </a:buClr>
              <a:buSzPts val="2100"/>
              <a:buFont typeface="Times New Roman"/>
              <a:buNone/>
            </a:pPr>
            <a:r>
              <a:rPr lang="en-US" sz="2100" b="1" i="0" u="none" strike="noStrike" cap="none">
                <a:solidFill>
                  <a:srgbClr val="FFFFFF"/>
                </a:solidFill>
                <a:latin typeface="Times New Roman"/>
                <a:ea typeface="Times New Roman"/>
                <a:cs typeface="Times New Roman"/>
                <a:sym typeface="Times New Roman"/>
              </a:rPr>
              <a:t>7. Reports</a:t>
            </a:r>
            <a:endParaRPr/>
          </a:p>
          <a:p>
            <a:pPr marL="0" marR="0" lvl="0" indent="0" algn="l" rtl="0">
              <a:lnSpc>
                <a:spcPct val="200000"/>
              </a:lnSpc>
              <a:spcBef>
                <a:spcPts val="0"/>
              </a:spcBef>
              <a:spcAft>
                <a:spcPts val="0"/>
              </a:spcAft>
              <a:buClr>
                <a:srgbClr val="FFFFFF"/>
              </a:buClr>
              <a:buSzPts val="2100"/>
              <a:buFont typeface="Times New Roman"/>
              <a:buNone/>
            </a:pPr>
            <a:r>
              <a:rPr lang="en-US" sz="2100" b="1" i="0" u="none" strike="noStrike" cap="none">
                <a:solidFill>
                  <a:srgbClr val="FFFFFF"/>
                </a:solidFill>
                <a:latin typeface="Times New Roman"/>
                <a:ea typeface="Times New Roman"/>
                <a:cs typeface="Times New Roman"/>
                <a:sym typeface="Times New Roman"/>
              </a:rPr>
              <a:t>8. References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4" descr="Image 0"/>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66" name="Google Shape;66;p14"/>
          <p:cNvSpPr txBox="1"/>
          <p:nvPr/>
        </p:nvSpPr>
        <p:spPr>
          <a:xfrm>
            <a:off x="6350197" y="996076"/>
            <a:ext cx="7416405" cy="1511798"/>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Clr>
                <a:srgbClr val="F5F0F0"/>
              </a:buClr>
              <a:buSzPts val="4800"/>
              <a:buFont typeface="Merriweather"/>
              <a:buNone/>
            </a:pPr>
            <a:r>
              <a:rPr lang="en-US" sz="4800" b="0" i="0" u="none" strike="noStrike" cap="none">
                <a:solidFill>
                  <a:srgbClr val="F5F0F0"/>
                </a:solidFill>
                <a:latin typeface="Merriweather"/>
                <a:ea typeface="Merriweather"/>
                <a:cs typeface="Merriweather"/>
                <a:sym typeface="Merriweather"/>
              </a:rPr>
              <a:t>Fit Flow: Revolutionizing Gym Management</a:t>
            </a:r>
            <a:endParaRPr/>
          </a:p>
        </p:txBody>
      </p:sp>
      <p:sp>
        <p:nvSpPr>
          <p:cNvPr id="67" name="Google Shape;67;p14"/>
          <p:cNvSpPr txBox="1"/>
          <p:nvPr/>
        </p:nvSpPr>
        <p:spPr>
          <a:xfrm>
            <a:off x="6350197" y="3680102"/>
            <a:ext cx="7416405" cy="2732656"/>
          </a:xfrm>
          <a:prstGeom prst="rect">
            <a:avLst/>
          </a:prstGeom>
          <a:noFill/>
          <a:ln>
            <a:noFill/>
          </a:ln>
        </p:spPr>
        <p:txBody>
          <a:bodyPr spcFirstLastPara="1" wrap="square" lIns="0" tIns="0" rIns="0" bIns="0" anchor="t" anchorCtr="0">
            <a:spAutoFit/>
          </a:bodyPr>
          <a:lstStyle/>
          <a:p>
            <a:pPr marL="0" marR="0" lvl="0" indent="0" algn="l" rtl="0">
              <a:lnSpc>
                <a:spcPct val="163157"/>
              </a:lnSpc>
              <a:spcBef>
                <a:spcPts val="0"/>
              </a:spcBef>
              <a:spcAft>
                <a:spcPts val="0"/>
              </a:spcAft>
              <a:buClr>
                <a:srgbClr val="E2E6E9"/>
              </a:buClr>
              <a:buSzPts val="1900"/>
              <a:buFont typeface="Merriweather"/>
              <a:buNone/>
            </a:pPr>
            <a:r>
              <a:rPr lang="en-US" sz="1900" b="0" i="0" u="none" strike="noStrike" cap="none">
                <a:solidFill>
                  <a:srgbClr val="E2E6E9"/>
                </a:solidFill>
                <a:latin typeface="Merriweather"/>
                <a:ea typeface="Merriweather"/>
                <a:cs typeface="Merriweather"/>
                <a:sym typeface="Merriweather"/>
              </a:rPr>
              <a:t>Meet Fit Flow, a Java-powered gym management app that’s all about making things easier for you and your members. It’s got everything you need to keep your gym running smoothly, from managing memberships to scheduling classes and handling billing. Plus, it’s packed with useful reports to help you track your progress and make data-driven decisions. Whether you’re a gym owner, manager, or just a fitness enthusiast, Fit Flow is the perfect tool for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p:nvPr/>
        </p:nvSpPr>
        <p:spPr>
          <a:xfrm>
            <a:off x="863799" y="170529"/>
            <a:ext cx="12902700" cy="1662300"/>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Clr>
                <a:srgbClr val="F5F0F0"/>
              </a:buClr>
              <a:buSzPts val="4800"/>
              <a:buFont typeface="Merriweather"/>
              <a:buNone/>
            </a:pPr>
            <a:r>
              <a:rPr lang="en-US" sz="4800" b="0" i="0" u="none" strike="noStrike" cap="none">
                <a:solidFill>
                  <a:srgbClr val="F5F0F0"/>
                </a:solidFill>
                <a:latin typeface="Merriweather"/>
                <a:ea typeface="Merriweather"/>
                <a:cs typeface="Merriweather"/>
                <a:sym typeface="Merriweather"/>
              </a:rPr>
              <a:t>Literature Review: The Need for Integrated Gym Management</a:t>
            </a:r>
            <a:endParaRPr/>
          </a:p>
        </p:txBody>
      </p:sp>
      <p:sp>
        <p:nvSpPr>
          <p:cNvPr id="73" name="Google Shape;73;p15"/>
          <p:cNvSpPr txBox="1"/>
          <p:nvPr/>
        </p:nvSpPr>
        <p:spPr>
          <a:xfrm>
            <a:off x="863800" y="2013629"/>
            <a:ext cx="4248000" cy="831300"/>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Clr>
                <a:srgbClr val="F5F0F0"/>
              </a:buClr>
              <a:buSzPts val="2400"/>
              <a:buFont typeface="Merriweather"/>
              <a:buNone/>
            </a:pPr>
            <a:r>
              <a:rPr lang="en-US" sz="2400" b="0" i="0" u="none" strike="noStrike" cap="none">
                <a:solidFill>
                  <a:srgbClr val="F5F0F0"/>
                </a:solidFill>
                <a:latin typeface="Merriweather"/>
                <a:ea typeface="Merriweather"/>
                <a:cs typeface="Merriweather"/>
                <a:sym typeface="Merriweather"/>
              </a:rPr>
              <a:t>Existing Solutions &amp;</a:t>
            </a:r>
            <a:r>
              <a:rPr lang="en-US" sz="2400">
                <a:solidFill>
                  <a:srgbClr val="F5F0F0"/>
                </a:solidFill>
                <a:latin typeface="Merriweather"/>
                <a:ea typeface="Merriweather"/>
                <a:cs typeface="Merriweather"/>
                <a:sym typeface="Merriweather"/>
              </a:rPr>
              <a:t> </a:t>
            </a:r>
            <a:r>
              <a:rPr lang="en-US" sz="2400" b="0" i="0" u="none" strike="noStrike" cap="none">
                <a:solidFill>
                  <a:srgbClr val="F5F0F0"/>
                </a:solidFill>
                <a:latin typeface="Merriweather"/>
                <a:ea typeface="Merriweather"/>
                <a:cs typeface="Merriweather"/>
                <a:sym typeface="Merriweather"/>
              </a:rPr>
              <a:t>Limitations</a:t>
            </a:r>
            <a:endParaRPr/>
          </a:p>
        </p:txBody>
      </p:sp>
      <p:sp>
        <p:nvSpPr>
          <p:cNvPr id="74" name="Google Shape;74;p15"/>
          <p:cNvSpPr txBox="1"/>
          <p:nvPr/>
        </p:nvSpPr>
        <p:spPr>
          <a:xfrm>
            <a:off x="863797" y="2995174"/>
            <a:ext cx="6150295" cy="1945256"/>
          </a:xfrm>
          <a:prstGeom prst="rect">
            <a:avLst/>
          </a:prstGeom>
          <a:noFill/>
          <a:ln>
            <a:noFill/>
          </a:ln>
        </p:spPr>
        <p:txBody>
          <a:bodyPr spcFirstLastPara="1" wrap="square" lIns="0" tIns="0" rIns="0" bIns="0" anchor="t" anchorCtr="0">
            <a:spAutoFit/>
          </a:bodyPr>
          <a:lstStyle/>
          <a:p>
            <a:pPr marL="0" marR="0" lvl="0" indent="0" algn="l" rtl="0">
              <a:lnSpc>
                <a:spcPct val="163157"/>
              </a:lnSpc>
              <a:spcBef>
                <a:spcPts val="0"/>
              </a:spcBef>
              <a:spcAft>
                <a:spcPts val="0"/>
              </a:spcAft>
              <a:buClr>
                <a:srgbClr val="E2E6E9"/>
              </a:buClr>
              <a:buSzPts val="1900"/>
              <a:buFont typeface="Merriweather"/>
              <a:buNone/>
            </a:pPr>
            <a:r>
              <a:rPr lang="en-US" sz="1900" b="0" i="0" u="none" strike="noStrike" cap="none">
                <a:solidFill>
                  <a:srgbClr val="E2E6E9"/>
                </a:solidFill>
                <a:latin typeface="Merriweather"/>
                <a:ea typeface="Merriweather"/>
                <a:cs typeface="Merriweather"/>
                <a:sym typeface="Merriweather"/>
              </a:rPr>
              <a:t>This section reviews existing gym management solutions, identifying their limitations. We’ll explore their functionalities, user experiences, and drawbacks, such as lacking comprehensive features or user-friendly interfaces.</a:t>
            </a:r>
            <a:endParaRPr/>
          </a:p>
        </p:txBody>
      </p:sp>
      <p:sp>
        <p:nvSpPr>
          <p:cNvPr id="75" name="Google Shape;75;p15"/>
          <p:cNvSpPr txBox="1"/>
          <p:nvPr/>
        </p:nvSpPr>
        <p:spPr>
          <a:xfrm>
            <a:off x="7638147" y="1923109"/>
            <a:ext cx="3959700" cy="831300"/>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Clr>
                <a:srgbClr val="F5F0F0"/>
              </a:buClr>
              <a:buSzPts val="2400"/>
              <a:buFont typeface="Merriweather"/>
              <a:buNone/>
            </a:pPr>
            <a:r>
              <a:rPr lang="en-US" sz="2400" b="0" i="0" u="none" strike="noStrike" cap="none">
                <a:solidFill>
                  <a:srgbClr val="F5F0F0"/>
                </a:solidFill>
                <a:latin typeface="Merriweather"/>
                <a:ea typeface="Merriweather"/>
                <a:cs typeface="Merriweather"/>
                <a:sym typeface="Merriweather"/>
              </a:rPr>
              <a:t>Market Analysis:</a:t>
            </a:r>
            <a:endParaRPr sz="2400">
              <a:solidFill>
                <a:srgbClr val="F5F0F0"/>
              </a:solidFill>
              <a:latin typeface="Merriweather"/>
              <a:ea typeface="Merriweather"/>
              <a:cs typeface="Merriweather"/>
              <a:sym typeface="Merriweather"/>
            </a:endParaRPr>
          </a:p>
          <a:p>
            <a:pPr marL="0" marR="0" lvl="0" indent="0" algn="l" rtl="0">
              <a:lnSpc>
                <a:spcPct val="125000"/>
              </a:lnSpc>
              <a:spcBef>
                <a:spcPts val="0"/>
              </a:spcBef>
              <a:spcAft>
                <a:spcPts val="0"/>
              </a:spcAft>
              <a:buClr>
                <a:srgbClr val="F5F0F0"/>
              </a:buClr>
              <a:buSzPts val="2400"/>
              <a:buFont typeface="Merriweather"/>
              <a:buNone/>
            </a:pPr>
            <a:r>
              <a:rPr lang="en-US" sz="2400" b="0" i="0" u="none" strike="noStrike" cap="none">
                <a:solidFill>
                  <a:srgbClr val="F5F0F0"/>
                </a:solidFill>
                <a:latin typeface="Merriweather"/>
                <a:ea typeface="Merriweather"/>
                <a:cs typeface="Merriweather"/>
                <a:sym typeface="Merriweather"/>
              </a:rPr>
              <a:t>Competitors</a:t>
            </a:r>
            <a:endParaRPr/>
          </a:p>
        </p:txBody>
      </p:sp>
      <p:sp>
        <p:nvSpPr>
          <p:cNvPr id="76" name="Google Shape;76;p15"/>
          <p:cNvSpPr txBox="1"/>
          <p:nvPr/>
        </p:nvSpPr>
        <p:spPr>
          <a:xfrm>
            <a:off x="7638147" y="2995174"/>
            <a:ext cx="6150294" cy="1551556"/>
          </a:xfrm>
          <a:prstGeom prst="rect">
            <a:avLst/>
          </a:prstGeom>
          <a:noFill/>
          <a:ln>
            <a:noFill/>
          </a:ln>
        </p:spPr>
        <p:txBody>
          <a:bodyPr spcFirstLastPara="1" wrap="square" lIns="0" tIns="0" rIns="0" bIns="0" anchor="t" anchorCtr="0">
            <a:spAutoFit/>
          </a:bodyPr>
          <a:lstStyle/>
          <a:p>
            <a:pPr marL="0" marR="0" lvl="0" indent="0" algn="l" rtl="0">
              <a:lnSpc>
                <a:spcPct val="163157"/>
              </a:lnSpc>
              <a:spcBef>
                <a:spcPts val="0"/>
              </a:spcBef>
              <a:spcAft>
                <a:spcPts val="0"/>
              </a:spcAft>
              <a:buClr>
                <a:srgbClr val="E2E6E9"/>
              </a:buClr>
              <a:buSzPts val="1900"/>
              <a:buFont typeface="Merriweather"/>
              <a:buNone/>
            </a:pPr>
            <a:r>
              <a:rPr lang="en-US" sz="1900" b="0" i="0" u="none" strike="noStrike" cap="none">
                <a:solidFill>
                  <a:srgbClr val="E2E6E9"/>
                </a:solidFill>
                <a:latin typeface="Merriweather"/>
                <a:ea typeface="Merriweather"/>
                <a:cs typeface="Merriweather"/>
                <a:sym typeface="Merriweather"/>
              </a:rPr>
              <a:t>We'll conduct a thorough analysis of competitors in the gym management software market, including Mindbody, This will help us understand their strengths, weaknesses, and target market.</a:t>
            </a:r>
            <a:endParaRPr/>
          </a:p>
        </p:txBody>
      </p:sp>
      <p:sp>
        <p:nvSpPr>
          <p:cNvPr id="77" name="Google Shape;77;p15"/>
          <p:cNvSpPr txBox="1"/>
          <p:nvPr/>
        </p:nvSpPr>
        <p:spPr>
          <a:xfrm>
            <a:off x="863807" y="5788000"/>
            <a:ext cx="4822500" cy="369300"/>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Clr>
                <a:srgbClr val="F5F0F0"/>
              </a:buClr>
              <a:buSzPts val="2400"/>
              <a:buFont typeface="Merriweather"/>
              <a:buNone/>
            </a:pPr>
            <a:r>
              <a:rPr lang="en-US" sz="2400" b="0" i="0" u="none" strike="noStrike" cap="none">
                <a:solidFill>
                  <a:srgbClr val="F5F0F0"/>
                </a:solidFill>
                <a:latin typeface="Merriweather"/>
                <a:ea typeface="Merriweather"/>
                <a:cs typeface="Merriweather"/>
                <a:sym typeface="Merriweather"/>
              </a:rPr>
              <a:t>Java's Capabilities</a:t>
            </a:r>
            <a:endParaRPr/>
          </a:p>
        </p:txBody>
      </p:sp>
      <p:sp>
        <p:nvSpPr>
          <p:cNvPr id="78" name="Google Shape;78;p15"/>
          <p:cNvSpPr txBox="1"/>
          <p:nvPr/>
        </p:nvSpPr>
        <p:spPr>
          <a:xfrm>
            <a:off x="863797" y="6393019"/>
            <a:ext cx="6150300" cy="769500"/>
          </a:xfrm>
          <a:prstGeom prst="rect">
            <a:avLst/>
          </a:prstGeom>
          <a:noFill/>
          <a:ln>
            <a:noFill/>
          </a:ln>
        </p:spPr>
        <p:txBody>
          <a:bodyPr spcFirstLastPara="1" wrap="square" lIns="0" tIns="0" rIns="0" bIns="0" anchor="t" anchorCtr="0">
            <a:spAutoFit/>
          </a:bodyPr>
          <a:lstStyle/>
          <a:p>
            <a:pPr marL="0" marR="0" lvl="0" indent="0" algn="l" rtl="0">
              <a:lnSpc>
                <a:spcPct val="163157"/>
              </a:lnSpc>
              <a:spcBef>
                <a:spcPts val="0"/>
              </a:spcBef>
              <a:spcAft>
                <a:spcPts val="0"/>
              </a:spcAft>
              <a:buClr>
                <a:srgbClr val="E2E6E9"/>
              </a:buClr>
              <a:buSzPts val="1900"/>
              <a:buFont typeface="Merriweather"/>
              <a:buNone/>
            </a:pPr>
            <a:r>
              <a:rPr lang="en-US" sz="1900" b="0" i="0" u="none" strike="noStrike" cap="none">
                <a:solidFill>
                  <a:srgbClr val="E2E6E9"/>
                </a:solidFill>
                <a:latin typeface="Merriweather"/>
                <a:ea typeface="Merriweather"/>
                <a:cs typeface="Merriweather"/>
                <a:sym typeface="Merriweather"/>
              </a:rPr>
              <a:t>Java is a powerful language for building efficient and secure gym management software.</a:t>
            </a:r>
            <a:endParaRPr/>
          </a:p>
        </p:txBody>
      </p:sp>
      <p:sp>
        <p:nvSpPr>
          <p:cNvPr id="79" name="Google Shape;79;p15"/>
          <p:cNvSpPr txBox="1"/>
          <p:nvPr/>
        </p:nvSpPr>
        <p:spPr>
          <a:xfrm>
            <a:off x="7638152" y="5314150"/>
            <a:ext cx="4822500" cy="369300"/>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Clr>
                <a:srgbClr val="F5F0F0"/>
              </a:buClr>
              <a:buSzPts val="2400"/>
              <a:buFont typeface="Merriweather"/>
              <a:buNone/>
            </a:pPr>
            <a:r>
              <a:rPr lang="en-US" sz="2400" b="0" i="0" u="none" strike="noStrike" cap="none">
                <a:solidFill>
                  <a:srgbClr val="F5F0F0"/>
                </a:solidFill>
                <a:latin typeface="Merriweather"/>
                <a:ea typeface="Merriweather"/>
                <a:cs typeface="Merriweather"/>
                <a:sym typeface="Merriweather"/>
              </a:rPr>
              <a:t>Database Technologies</a:t>
            </a:r>
            <a:endParaRPr/>
          </a:p>
        </p:txBody>
      </p:sp>
      <p:sp>
        <p:nvSpPr>
          <p:cNvPr id="80" name="Google Shape;80;p15"/>
          <p:cNvSpPr txBox="1"/>
          <p:nvPr/>
        </p:nvSpPr>
        <p:spPr>
          <a:xfrm>
            <a:off x="7638147" y="5946491"/>
            <a:ext cx="6150294" cy="764155"/>
          </a:xfrm>
          <a:prstGeom prst="rect">
            <a:avLst/>
          </a:prstGeom>
          <a:noFill/>
          <a:ln>
            <a:noFill/>
          </a:ln>
        </p:spPr>
        <p:txBody>
          <a:bodyPr spcFirstLastPara="1" wrap="square" lIns="0" tIns="0" rIns="0" bIns="0" anchor="t" anchorCtr="0">
            <a:spAutoFit/>
          </a:bodyPr>
          <a:lstStyle/>
          <a:p>
            <a:pPr marL="0" marR="0" lvl="0" indent="0" algn="l" rtl="0">
              <a:lnSpc>
                <a:spcPct val="163157"/>
              </a:lnSpc>
              <a:spcBef>
                <a:spcPts val="0"/>
              </a:spcBef>
              <a:spcAft>
                <a:spcPts val="0"/>
              </a:spcAft>
              <a:buClr>
                <a:srgbClr val="E2E6E9"/>
              </a:buClr>
              <a:buSzPts val="1900"/>
              <a:buFont typeface="Merriweather"/>
              <a:buNone/>
            </a:pPr>
            <a:r>
              <a:rPr lang="en-US" sz="1900" b="0" i="0" u="none" strike="noStrike" cap="none">
                <a:solidFill>
                  <a:srgbClr val="E2E6E9"/>
                </a:solidFill>
                <a:latin typeface="Merriweather"/>
                <a:ea typeface="Merriweather"/>
                <a:cs typeface="Merriweather"/>
                <a:sym typeface="Merriweather"/>
              </a:rPr>
              <a:t>Database technologies MySQL and PostgreSQL will be evaluated.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6" descr="Image 0"/>
          <p:cNvPicPr preferRelativeResize="0"/>
          <p:nvPr/>
        </p:nvPicPr>
        <p:blipFill rotWithShape="1">
          <a:blip r:embed="rId3">
            <a:alphaModFix/>
          </a:blip>
          <a:srcRect/>
          <a:stretch/>
        </p:blipFill>
        <p:spPr>
          <a:xfrm>
            <a:off x="0" y="0"/>
            <a:ext cx="5486400" cy="8232338"/>
          </a:xfrm>
          <a:prstGeom prst="rect">
            <a:avLst/>
          </a:prstGeom>
          <a:noFill/>
          <a:ln>
            <a:noFill/>
          </a:ln>
        </p:spPr>
      </p:pic>
      <p:sp>
        <p:nvSpPr>
          <p:cNvPr id="86" name="Google Shape;86;p16"/>
          <p:cNvSpPr txBox="1"/>
          <p:nvPr/>
        </p:nvSpPr>
        <p:spPr>
          <a:xfrm>
            <a:off x="6230897" y="999354"/>
            <a:ext cx="7655100" cy="1431600"/>
          </a:xfrm>
          <a:prstGeom prst="rect">
            <a:avLst/>
          </a:prstGeom>
          <a:noFill/>
          <a:ln>
            <a:noFill/>
          </a:ln>
        </p:spPr>
        <p:txBody>
          <a:bodyPr spcFirstLastPara="1" wrap="square" lIns="0" tIns="0" rIns="0" bIns="0" anchor="t" anchorCtr="0">
            <a:spAutoFit/>
          </a:bodyPr>
          <a:lstStyle/>
          <a:p>
            <a:pPr marL="0" marR="0" lvl="0" indent="0" algn="l" rtl="0">
              <a:lnSpc>
                <a:spcPct val="126829"/>
              </a:lnSpc>
              <a:spcBef>
                <a:spcPts val="0"/>
              </a:spcBef>
              <a:spcAft>
                <a:spcPts val="0"/>
              </a:spcAft>
              <a:buClr>
                <a:srgbClr val="F5F0F0"/>
              </a:buClr>
              <a:buSzPts val="4100"/>
              <a:buFont typeface="Merriweather"/>
              <a:buNone/>
            </a:pPr>
            <a:r>
              <a:rPr lang="en-US" sz="4100">
                <a:solidFill>
                  <a:srgbClr val="F5F0F0"/>
                </a:solidFill>
                <a:latin typeface="Merriweather"/>
                <a:ea typeface="Merriweather"/>
                <a:cs typeface="Merriweather"/>
                <a:sym typeface="Merriweather"/>
              </a:rPr>
              <a:t>     </a:t>
            </a:r>
            <a:r>
              <a:rPr lang="en-US" sz="4100" b="0" i="0" u="none" strike="noStrike" cap="none">
                <a:solidFill>
                  <a:srgbClr val="F5F0F0"/>
                </a:solidFill>
                <a:latin typeface="Merriweather"/>
                <a:ea typeface="Merriweather"/>
                <a:cs typeface="Merriweather"/>
                <a:sym typeface="Merriweather"/>
              </a:rPr>
              <a:t>Objective of Fit Flow:</a:t>
            </a:r>
            <a:endParaRPr sz="4100" b="0" i="0" u="none" strike="noStrike" cap="none">
              <a:solidFill>
                <a:srgbClr val="F5F0F0"/>
              </a:solidFill>
              <a:latin typeface="Merriweather"/>
              <a:ea typeface="Merriweather"/>
              <a:cs typeface="Merriweather"/>
              <a:sym typeface="Merriweather"/>
            </a:endParaRPr>
          </a:p>
          <a:p>
            <a:pPr marL="0" marR="0" lvl="0" indent="0" algn="l" rtl="0">
              <a:lnSpc>
                <a:spcPct val="126829"/>
              </a:lnSpc>
              <a:spcBef>
                <a:spcPts val="0"/>
              </a:spcBef>
              <a:spcAft>
                <a:spcPts val="0"/>
              </a:spcAft>
              <a:buClr>
                <a:srgbClr val="F5F0F0"/>
              </a:buClr>
              <a:buSzPts val="4100"/>
              <a:buFont typeface="Merriweather"/>
              <a:buNone/>
            </a:pPr>
            <a:r>
              <a:rPr lang="en-US" sz="4100">
                <a:solidFill>
                  <a:srgbClr val="F5F0F0"/>
                </a:solidFill>
                <a:latin typeface="Merriweather"/>
                <a:ea typeface="Merriweather"/>
                <a:cs typeface="Merriweather"/>
                <a:sym typeface="Merriweather"/>
              </a:rPr>
              <a:t>           </a:t>
            </a:r>
            <a:r>
              <a:rPr lang="en-US" sz="4100" b="0" i="0" u="none" strike="noStrike" cap="none">
                <a:solidFill>
                  <a:srgbClr val="F5F0F0"/>
                </a:solidFill>
                <a:latin typeface="Merriweather"/>
                <a:ea typeface="Merriweather"/>
                <a:cs typeface="Merriweather"/>
                <a:sym typeface="Merriweather"/>
              </a:rPr>
              <a:t> A Smarter Gym</a:t>
            </a:r>
            <a:endParaRPr/>
          </a:p>
        </p:txBody>
      </p:sp>
      <p:sp>
        <p:nvSpPr>
          <p:cNvPr id="87" name="Google Shape;87;p16"/>
          <p:cNvSpPr/>
          <p:nvPr/>
        </p:nvSpPr>
        <p:spPr>
          <a:xfrm>
            <a:off x="6230897" y="3052593"/>
            <a:ext cx="478632" cy="478632"/>
          </a:xfrm>
          <a:prstGeom prst="roundRect">
            <a:avLst>
              <a:gd name="adj" fmla="val 18668"/>
            </a:avLst>
          </a:prstGeom>
          <a:solidFill>
            <a:srgbClr val="003180"/>
          </a:solidFill>
          <a:ln w="9525" cap="flat" cmpd="sng">
            <a:solidFill>
              <a:srgbClr val="194A99"/>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8" name="Google Shape;88;p16"/>
          <p:cNvSpPr txBox="1"/>
          <p:nvPr/>
        </p:nvSpPr>
        <p:spPr>
          <a:xfrm>
            <a:off x="6375574" y="3195162"/>
            <a:ext cx="189279" cy="32702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E2E6E9"/>
              </a:buClr>
              <a:buSzPts val="2500"/>
              <a:buFont typeface="Merriweather"/>
              <a:buNone/>
            </a:pPr>
            <a:r>
              <a:rPr lang="en-US" sz="2500" b="0" i="0" u="none" strike="noStrike" cap="none">
                <a:solidFill>
                  <a:srgbClr val="E2E6E9"/>
                </a:solidFill>
                <a:latin typeface="Merriweather"/>
                <a:ea typeface="Merriweather"/>
                <a:cs typeface="Merriweather"/>
                <a:sym typeface="Merriweather"/>
              </a:rPr>
              <a:t>1</a:t>
            </a:r>
            <a:endParaRPr/>
          </a:p>
        </p:txBody>
      </p:sp>
      <p:sp>
        <p:nvSpPr>
          <p:cNvPr id="89" name="Google Shape;89;p16"/>
          <p:cNvSpPr txBox="1"/>
          <p:nvPr/>
        </p:nvSpPr>
        <p:spPr>
          <a:xfrm>
            <a:off x="6922175" y="3143404"/>
            <a:ext cx="7129500" cy="246300"/>
          </a:xfrm>
          <a:prstGeom prst="rect">
            <a:avLst/>
          </a:prstGeom>
          <a:noFill/>
          <a:ln>
            <a:noFill/>
          </a:ln>
        </p:spPr>
        <p:txBody>
          <a:bodyPr spcFirstLastPara="1" wrap="square" lIns="0" tIns="0" rIns="0" bIns="0" anchor="t" anchorCtr="0">
            <a:spAutoFit/>
          </a:bodyPr>
          <a:lstStyle/>
          <a:p>
            <a:pPr marL="0" marR="0" lvl="0" indent="0" algn="l" rtl="0">
              <a:lnSpc>
                <a:spcPct val="162500"/>
              </a:lnSpc>
              <a:spcBef>
                <a:spcPts val="0"/>
              </a:spcBef>
              <a:spcAft>
                <a:spcPts val="0"/>
              </a:spcAft>
              <a:buClr>
                <a:srgbClr val="E2E6E9"/>
              </a:buClr>
              <a:buSzPts val="1600"/>
              <a:buFont typeface="Merriweather"/>
              <a:buNone/>
            </a:pPr>
            <a:r>
              <a:rPr lang="en-US" sz="1600" b="0" i="0" u="none" strike="noStrike" cap="none">
                <a:solidFill>
                  <a:srgbClr val="E2E6E9"/>
                </a:solidFill>
                <a:latin typeface="Merriweather"/>
                <a:ea typeface="Merriweather"/>
                <a:cs typeface="Merriweather"/>
                <a:sym typeface="Merriweather"/>
              </a:rPr>
              <a:t>Fit Flow aims to streamline gym operations and improve efficiency.</a:t>
            </a:r>
            <a:endParaRPr/>
          </a:p>
        </p:txBody>
      </p:sp>
      <p:sp>
        <p:nvSpPr>
          <p:cNvPr id="90" name="Google Shape;90;p16"/>
          <p:cNvSpPr/>
          <p:nvPr/>
        </p:nvSpPr>
        <p:spPr>
          <a:xfrm>
            <a:off x="6230897" y="4286368"/>
            <a:ext cx="478632" cy="478632"/>
          </a:xfrm>
          <a:prstGeom prst="roundRect">
            <a:avLst>
              <a:gd name="adj" fmla="val 18668"/>
            </a:avLst>
          </a:prstGeom>
          <a:solidFill>
            <a:srgbClr val="003180"/>
          </a:solidFill>
          <a:ln w="9525" cap="flat" cmpd="sng">
            <a:solidFill>
              <a:srgbClr val="194A99"/>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1" name="Google Shape;91;p16"/>
          <p:cNvSpPr txBox="1"/>
          <p:nvPr/>
        </p:nvSpPr>
        <p:spPr>
          <a:xfrm>
            <a:off x="6375574" y="4362175"/>
            <a:ext cx="189280" cy="32701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E2E6E9"/>
              </a:buClr>
              <a:buSzPts val="2500"/>
              <a:buFont typeface="Merriweather"/>
              <a:buNone/>
            </a:pPr>
            <a:r>
              <a:rPr lang="en-US" sz="2500" b="0" i="0" u="none" strike="noStrike" cap="none">
                <a:solidFill>
                  <a:srgbClr val="E2E6E9"/>
                </a:solidFill>
                <a:latin typeface="Merriweather"/>
                <a:ea typeface="Merriweather"/>
                <a:cs typeface="Merriweather"/>
                <a:sym typeface="Merriweather"/>
              </a:rPr>
              <a:t>2</a:t>
            </a:r>
            <a:endParaRPr/>
          </a:p>
        </p:txBody>
      </p:sp>
      <p:sp>
        <p:nvSpPr>
          <p:cNvPr id="92" name="Google Shape;92;p16"/>
          <p:cNvSpPr txBox="1"/>
          <p:nvPr/>
        </p:nvSpPr>
        <p:spPr>
          <a:xfrm>
            <a:off x="6922175" y="4286376"/>
            <a:ext cx="7217100" cy="646500"/>
          </a:xfrm>
          <a:prstGeom prst="rect">
            <a:avLst/>
          </a:prstGeom>
          <a:noFill/>
          <a:ln>
            <a:noFill/>
          </a:ln>
        </p:spPr>
        <p:txBody>
          <a:bodyPr spcFirstLastPara="1" wrap="square" lIns="0" tIns="0" rIns="0" bIns="0" anchor="t" anchorCtr="0">
            <a:spAutoFit/>
          </a:bodyPr>
          <a:lstStyle/>
          <a:p>
            <a:pPr marL="0" marR="0" lvl="0" indent="0" algn="l" rtl="0">
              <a:lnSpc>
                <a:spcPct val="162500"/>
              </a:lnSpc>
              <a:spcBef>
                <a:spcPts val="0"/>
              </a:spcBef>
              <a:spcAft>
                <a:spcPts val="0"/>
              </a:spcAft>
              <a:buClr>
                <a:srgbClr val="E2E6E9"/>
              </a:buClr>
              <a:buSzPts val="1600"/>
              <a:buFont typeface="Merriweather"/>
              <a:buNone/>
            </a:pPr>
            <a:r>
              <a:rPr lang="en-US" sz="1600" b="0" i="0" u="none" strike="noStrike" cap="none">
                <a:solidFill>
                  <a:srgbClr val="E2E6E9"/>
                </a:solidFill>
                <a:latin typeface="Merriweather"/>
                <a:ea typeface="Merriweather"/>
                <a:cs typeface="Merriweather"/>
                <a:sym typeface="Merriweather"/>
              </a:rPr>
              <a:t>We aim to increase member retention by 20%, reduce administrative overhead by 30%, and improve overall gym efficiency.</a:t>
            </a:r>
            <a:endParaRPr/>
          </a:p>
        </p:txBody>
      </p:sp>
      <p:sp>
        <p:nvSpPr>
          <p:cNvPr id="93" name="Google Shape;93;p16"/>
          <p:cNvSpPr/>
          <p:nvPr/>
        </p:nvSpPr>
        <p:spPr>
          <a:xfrm>
            <a:off x="6230897" y="5759529"/>
            <a:ext cx="478632" cy="478632"/>
          </a:xfrm>
          <a:prstGeom prst="roundRect">
            <a:avLst>
              <a:gd name="adj" fmla="val 18668"/>
            </a:avLst>
          </a:prstGeom>
          <a:solidFill>
            <a:srgbClr val="003180"/>
          </a:solidFill>
          <a:ln w="9525" cap="flat" cmpd="sng">
            <a:solidFill>
              <a:srgbClr val="194A99"/>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4" name="Google Shape;94;p16"/>
          <p:cNvSpPr txBox="1"/>
          <p:nvPr/>
        </p:nvSpPr>
        <p:spPr>
          <a:xfrm>
            <a:off x="6375574" y="5799414"/>
            <a:ext cx="189280" cy="32702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E2E6E9"/>
              </a:buClr>
              <a:buSzPts val="2500"/>
              <a:buFont typeface="Merriweather"/>
              <a:buNone/>
            </a:pPr>
            <a:r>
              <a:rPr lang="en-US" sz="2500" b="0" i="0" u="none" strike="noStrike" cap="none">
                <a:solidFill>
                  <a:srgbClr val="E2E6E9"/>
                </a:solidFill>
                <a:latin typeface="Merriweather"/>
                <a:ea typeface="Merriweather"/>
                <a:cs typeface="Merriweather"/>
                <a:sym typeface="Merriweather"/>
              </a:rPr>
              <a:t>3</a:t>
            </a:r>
            <a:endParaRPr/>
          </a:p>
        </p:txBody>
      </p:sp>
      <p:sp>
        <p:nvSpPr>
          <p:cNvPr id="95" name="Google Shape;95;p16"/>
          <p:cNvSpPr txBox="1"/>
          <p:nvPr/>
        </p:nvSpPr>
        <p:spPr>
          <a:xfrm>
            <a:off x="6922175" y="5759529"/>
            <a:ext cx="6963728" cy="641093"/>
          </a:xfrm>
          <a:prstGeom prst="rect">
            <a:avLst/>
          </a:prstGeom>
          <a:noFill/>
          <a:ln>
            <a:noFill/>
          </a:ln>
        </p:spPr>
        <p:txBody>
          <a:bodyPr spcFirstLastPara="1" wrap="square" lIns="0" tIns="0" rIns="0" bIns="0" anchor="t" anchorCtr="0">
            <a:spAutoFit/>
          </a:bodyPr>
          <a:lstStyle/>
          <a:p>
            <a:pPr marL="0" marR="0" lvl="0" indent="0" algn="l" rtl="0">
              <a:lnSpc>
                <a:spcPct val="162500"/>
              </a:lnSpc>
              <a:spcBef>
                <a:spcPts val="0"/>
              </a:spcBef>
              <a:spcAft>
                <a:spcPts val="0"/>
              </a:spcAft>
              <a:buClr>
                <a:srgbClr val="E2E6E9"/>
              </a:buClr>
              <a:buSzPts val="1600"/>
              <a:buFont typeface="Merriweather"/>
              <a:buNone/>
            </a:pPr>
            <a:r>
              <a:rPr lang="en-US" sz="1600" b="0" i="0" u="none" strike="noStrike" cap="none">
                <a:solidFill>
                  <a:srgbClr val="E2E6E9"/>
                </a:solidFill>
                <a:latin typeface="Merriweather"/>
                <a:ea typeface="Merriweather"/>
                <a:cs typeface="Merriweather"/>
                <a:sym typeface="Merriweather"/>
              </a:rPr>
              <a:t>We'll set SMART goals for the project, focusing on achieving a 99.9% system uptime within the first year of deployment.</a:t>
            </a:r>
            <a:endParaRPr/>
          </a:p>
        </p:txBody>
      </p:sp>
      <p:sp>
        <p:nvSpPr>
          <p:cNvPr id="96" name="Google Shape;96;p16"/>
          <p:cNvSpPr/>
          <p:nvPr/>
        </p:nvSpPr>
        <p:spPr>
          <a:xfrm>
            <a:off x="6230897" y="6929438"/>
            <a:ext cx="478632" cy="478632"/>
          </a:xfrm>
          <a:prstGeom prst="roundRect">
            <a:avLst>
              <a:gd name="adj" fmla="val 18668"/>
            </a:avLst>
          </a:prstGeom>
          <a:solidFill>
            <a:srgbClr val="003180"/>
          </a:solidFill>
          <a:ln w="9525" cap="flat" cmpd="sng">
            <a:solidFill>
              <a:srgbClr val="194A99"/>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7" name="Google Shape;97;p16"/>
          <p:cNvSpPr txBox="1"/>
          <p:nvPr/>
        </p:nvSpPr>
        <p:spPr>
          <a:xfrm>
            <a:off x="6375574" y="6969322"/>
            <a:ext cx="189280" cy="32702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E2E6E9"/>
              </a:buClr>
              <a:buSzPts val="2500"/>
              <a:buFont typeface="Merriweather"/>
              <a:buNone/>
            </a:pPr>
            <a:r>
              <a:rPr lang="en-US" sz="2500" b="0" i="0" u="none" strike="noStrike" cap="none">
                <a:solidFill>
                  <a:srgbClr val="E2E6E9"/>
                </a:solidFill>
                <a:latin typeface="Merriweather"/>
                <a:ea typeface="Merriweather"/>
                <a:cs typeface="Merriweather"/>
                <a:sym typeface="Merriweather"/>
              </a:rPr>
              <a:t>4</a:t>
            </a:r>
            <a:endParaRPr/>
          </a:p>
        </p:txBody>
      </p:sp>
      <p:sp>
        <p:nvSpPr>
          <p:cNvPr id="98" name="Google Shape;98;p16"/>
          <p:cNvSpPr txBox="1"/>
          <p:nvPr/>
        </p:nvSpPr>
        <p:spPr>
          <a:xfrm>
            <a:off x="6922175" y="6929438"/>
            <a:ext cx="6963728" cy="641093"/>
          </a:xfrm>
          <a:prstGeom prst="rect">
            <a:avLst/>
          </a:prstGeom>
          <a:noFill/>
          <a:ln>
            <a:noFill/>
          </a:ln>
        </p:spPr>
        <p:txBody>
          <a:bodyPr spcFirstLastPara="1" wrap="square" lIns="0" tIns="0" rIns="0" bIns="0" anchor="t" anchorCtr="0">
            <a:spAutoFit/>
          </a:bodyPr>
          <a:lstStyle/>
          <a:p>
            <a:pPr marL="0" marR="0" lvl="0" indent="0" algn="l" rtl="0">
              <a:lnSpc>
                <a:spcPct val="162500"/>
              </a:lnSpc>
              <a:spcBef>
                <a:spcPts val="0"/>
              </a:spcBef>
              <a:spcAft>
                <a:spcPts val="0"/>
              </a:spcAft>
              <a:buClr>
                <a:srgbClr val="E2E6E9"/>
              </a:buClr>
              <a:buSzPts val="1600"/>
              <a:buFont typeface="Merriweather"/>
              <a:buNone/>
            </a:pPr>
            <a:r>
              <a:rPr lang="en-US" sz="1600" b="0" i="0" u="none" strike="noStrike" cap="none">
                <a:solidFill>
                  <a:srgbClr val="E2E6E9"/>
                </a:solidFill>
                <a:latin typeface="Merriweather"/>
                <a:ea typeface="Merriweather"/>
                <a:cs typeface="Merriweather"/>
                <a:sym typeface="Merriweather"/>
              </a:rPr>
              <a:t>Key performance indicators (KPIs) will track member satisfaction, revenue growth, and operational cost reduction.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descr="Image 0"/>
          <p:cNvPicPr preferRelativeResize="0"/>
          <p:nvPr/>
        </p:nvPicPr>
        <p:blipFill rotWithShape="1">
          <a:blip r:embed="rId3">
            <a:alphaModFix/>
          </a:blip>
          <a:srcRect/>
          <a:stretch/>
        </p:blipFill>
        <p:spPr>
          <a:xfrm>
            <a:off x="9144000" y="0"/>
            <a:ext cx="5486400" cy="8230196"/>
          </a:xfrm>
          <a:prstGeom prst="rect">
            <a:avLst/>
          </a:prstGeom>
          <a:noFill/>
          <a:ln>
            <a:noFill/>
          </a:ln>
        </p:spPr>
      </p:pic>
      <p:sp>
        <p:nvSpPr>
          <p:cNvPr id="104" name="Google Shape;104;p17"/>
          <p:cNvSpPr txBox="1"/>
          <p:nvPr/>
        </p:nvSpPr>
        <p:spPr>
          <a:xfrm>
            <a:off x="697825" y="548275"/>
            <a:ext cx="7903800" cy="600300"/>
          </a:xfrm>
          <a:prstGeom prst="rect">
            <a:avLst/>
          </a:prstGeom>
          <a:noFill/>
          <a:ln>
            <a:noFill/>
          </a:ln>
        </p:spPr>
        <p:txBody>
          <a:bodyPr spcFirstLastPara="1" wrap="square" lIns="0" tIns="0" rIns="0" bIns="0" anchor="t" anchorCtr="0">
            <a:spAutoFit/>
          </a:bodyPr>
          <a:lstStyle/>
          <a:p>
            <a:pPr marL="0" marR="0" lvl="0" indent="0" algn="l" rtl="0">
              <a:lnSpc>
                <a:spcPct val="125641"/>
              </a:lnSpc>
              <a:spcBef>
                <a:spcPts val="0"/>
              </a:spcBef>
              <a:spcAft>
                <a:spcPts val="0"/>
              </a:spcAft>
              <a:buClr>
                <a:srgbClr val="F5F0F0"/>
              </a:buClr>
              <a:buSzPts val="3900"/>
              <a:buFont typeface="Merriweather"/>
              <a:buNone/>
            </a:pPr>
            <a:r>
              <a:rPr lang="en-US" sz="3900" b="0" i="0" u="none" strike="noStrike" cap="none">
                <a:solidFill>
                  <a:srgbClr val="F5F0F0"/>
                </a:solidFill>
                <a:latin typeface="Merriweather"/>
                <a:ea typeface="Merriweather"/>
                <a:cs typeface="Merriweather"/>
                <a:sym typeface="Merriweather"/>
              </a:rPr>
              <a:t>Technology: Powering Fit Flow</a:t>
            </a:r>
            <a:endParaRPr/>
          </a:p>
        </p:txBody>
      </p:sp>
      <p:sp>
        <p:nvSpPr>
          <p:cNvPr id="105" name="Google Shape;105;p17"/>
          <p:cNvSpPr/>
          <p:nvPr/>
        </p:nvSpPr>
        <p:spPr>
          <a:xfrm>
            <a:off x="697824" y="1470421"/>
            <a:ext cx="7748350" cy="1483163"/>
          </a:xfrm>
          <a:prstGeom prst="roundRect">
            <a:avLst>
              <a:gd name="adj" fmla="val 5647"/>
            </a:avLst>
          </a:prstGeom>
          <a:solidFill>
            <a:srgbClr val="003180"/>
          </a:solidFill>
          <a:ln w="9525" cap="flat" cmpd="sng">
            <a:solidFill>
              <a:srgbClr val="194A99"/>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6" name="Google Shape;106;p17"/>
          <p:cNvSpPr txBox="1"/>
          <p:nvPr/>
        </p:nvSpPr>
        <p:spPr>
          <a:xfrm>
            <a:off x="904755" y="1677353"/>
            <a:ext cx="522401" cy="299335"/>
          </a:xfrm>
          <a:prstGeom prst="rect">
            <a:avLst/>
          </a:prstGeom>
          <a:noFill/>
          <a:ln>
            <a:noFill/>
          </a:ln>
        </p:spPr>
        <p:txBody>
          <a:bodyPr spcFirstLastPara="1" wrap="square" lIns="0" tIns="0" rIns="0" bIns="0" anchor="t" anchorCtr="0">
            <a:spAutoFit/>
          </a:bodyPr>
          <a:lstStyle/>
          <a:p>
            <a:pPr marL="0" marR="0" lvl="0" indent="0" algn="l" rtl="0">
              <a:lnSpc>
                <a:spcPct val="126315"/>
              </a:lnSpc>
              <a:spcBef>
                <a:spcPts val="0"/>
              </a:spcBef>
              <a:spcAft>
                <a:spcPts val="0"/>
              </a:spcAft>
              <a:buClr>
                <a:srgbClr val="E2E6E9"/>
              </a:buClr>
              <a:buSzPts val="1900"/>
              <a:buFont typeface="Merriweather"/>
              <a:buNone/>
            </a:pPr>
            <a:r>
              <a:rPr lang="en-US" sz="1900" b="0" i="0" u="none" strike="noStrike" cap="none">
                <a:solidFill>
                  <a:srgbClr val="E2E6E9"/>
                </a:solidFill>
                <a:latin typeface="Merriweather"/>
                <a:ea typeface="Merriweather"/>
                <a:cs typeface="Merriweather"/>
                <a:sym typeface="Merriweather"/>
              </a:rPr>
              <a:t>Java</a:t>
            </a:r>
            <a:endParaRPr/>
          </a:p>
        </p:txBody>
      </p:sp>
      <p:sp>
        <p:nvSpPr>
          <p:cNvPr id="107" name="Google Shape;107;p17"/>
          <p:cNvSpPr txBox="1"/>
          <p:nvPr/>
        </p:nvSpPr>
        <p:spPr>
          <a:xfrm>
            <a:off x="904756" y="2108478"/>
            <a:ext cx="7334488" cy="615312"/>
          </a:xfrm>
          <a:prstGeom prst="rect">
            <a:avLst/>
          </a:prstGeom>
          <a:noFill/>
          <a:ln>
            <a:noFill/>
          </a:ln>
        </p:spPr>
        <p:txBody>
          <a:bodyPr spcFirstLastPara="1" wrap="square" lIns="0" tIns="0" rIns="0" bIns="0" anchor="t" anchorCtr="0">
            <a:spAutoFit/>
          </a:bodyPr>
          <a:lstStyle/>
          <a:p>
            <a:pPr marL="0" marR="0" lvl="0" indent="0" algn="l" rtl="0">
              <a:lnSpc>
                <a:spcPct val="166666"/>
              </a:lnSpc>
              <a:spcBef>
                <a:spcPts val="0"/>
              </a:spcBef>
              <a:spcAft>
                <a:spcPts val="0"/>
              </a:spcAft>
              <a:buClr>
                <a:srgbClr val="E2E6E9"/>
              </a:buClr>
              <a:buSzPts val="1500"/>
              <a:buFont typeface="Merriweather"/>
              <a:buNone/>
            </a:pPr>
            <a:r>
              <a:rPr lang="en-US" sz="1500" b="0" i="0" u="none" strike="noStrike" cap="none">
                <a:solidFill>
                  <a:srgbClr val="E2E6E9"/>
                </a:solidFill>
                <a:latin typeface="Merriweather"/>
                <a:ea typeface="Merriweather"/>
                <a:cs typeface="Merriweather"/>
                <a:sym typeface="Merriweather"/>
              </a:rPr>
              <a:t>Java is chosen for its portability, scalability, and security, ensuring a robust and reliable application.</a:t>
            </a:r>
            <a:endParaRPr/>
          </a:p>
        </p:txBody>
      </p:sp>
      <p:sp>
        <p:nvSpPr>
          <p:cNvPr id="108" name="Google Shape;108;p17"/>
          <p:cNvSpPr/>
          <p:nvPr/>
        </p:nvSpPr>
        <p:spPr>
          <a:xfrm>
            <a:off x="697824" y="3152893"/>
            <a:ext cx="7748350" cy="1483163"/>
          </a:xfrm>
          <a:prstGeom prst="roundRect">
            <a:avLst>
              <a:gd name="adj" fmla="val 5647"/>
            </a:avLst>
          </a:prstGeom>
          <a:solidFill>
            <a:srgbClr val="003180"/>
          </a:solidFill>
          <a:ln w="9525" cap="flat" cmpd="sng">
            <a:solidFill>
              <a:srgbClr val="194A99"/>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9" name="Google Shape;109;p17"/>
          <p:cNvSpPr txBox="1"/>
          <p:nvPr/>
        </p:nvSpPr>
        <p:spPr>
          <a:xfrm>
            <a:off x="904747" y="3359825"/>
            <a:ext cx="2028300" cy="292500"/>
          </a:xfrm>
          <a:prstGeom prst="rect">
            <a:avLst/>
          </a:prstGeom>
          <a:noFill/>
          <a:ln>
            <a:noFill/>
          </a:ln>
        </p:spPr>
        <p:txBody>
          <a:bodyPr spcFirstLastPara="1" wrap="square" lIns="0" tIns="0" rIns="0" bIns="0" anchor="t" anchorCtr="0">
            <a:spAutoFit/>
          </a:bodyPr>
          <a:lstStyle/>
          <a:p>
            <a:pPr marL="0" marR="0" lvl="0" indent="0" algn="l" rtl="0">
              <a:lnSpc>
                <a:spcPct val="126315"/>
              </a:lnSpc>
              <a:spcBef>
                <a:spcPts val="0"/>
              </a:spcBef>
              <a:spcAft>
                <a:spcPts val="0"/>
              </a:spcAft>
              <a:buClr>
                <a:srgbClr val="E2E6E9"/>
              </a:buClr>
              <a:buSzPts val="1900"/>
              <a:buFont typeface="Merriweather"/>
              <a:buNone/>
            </a:pPr>
            <a:r>
              <a:rPr lang="en-US" sz="1900" b="0" i="0" u="none" strike="noStrike" cap="none">
                <a:solidFill>
                  <a:srgbClr val="E2E6E9"/>
                </a:solidFill>
                <a:latin typeface="Merriweather"/>
                <a:ea typeface="Merriweather"/>
                <a:cs typeface="Merriweather"/>
                <a:sym typeface="Merriweather"/>
              </a:rPr>
              <a:t>Frameworks</a:t>
            </a:r>
            <a:endParaRPr/>
          </a:p>
        </p:txBody>
      </p:sp>
      <p:sp>
        <p:nvSpPr>
          <p:cNvPr id="110" name="Google Shape;110;p17"/>
          <p:cNvSpPr txBox="1"/>
          <p:nvPr/>
        </p:nvSpPr>
        <p:spPr>
          <a:xfrm>
            <a:off x="904756" y="3790950"/>
            <a:ext cx="7334488" cy="615312"/>
          </a:xfrm>
          <a:prstGeom prst="rect">
            <a:avLst/>
          </a:prstGeom>
          <a:noFill/>
          <a:ln>
            <a:noFill/>
          </a:ln>
        </p:spPr>
        <p:txBody>
          <a:bodyPr spcFirstLastPara="1" wrap="square" lIns="0" tIns="0" rIns="0" bIns="0" anchor="t" anchorCtr="0">
            <a:spAutoFit/>
          </a:bodyPr>
          <a:lstStyle/>
          <a:p>
            <a:pPr marL="0" marR="0" lvl="0" indent="0" algn="l" rtl="0">
              <a:lnSpc>
                <a:spcPct val="166666"/>
              </a:lnSpc>
              <a:spcBef>
                <a:spcPts val="0"/>
              </a:spcBef>
              <a:spcAft>
                <a:spcPts val="0"/>
              </a:spcAft>
              <a:buClr>
                <a:srgbClr val="E2E6E9"/>
              </a:buClr>
              <a:buSzPts val="1500"/>
              <a:buFont typeface="Merriweather"/>
              <a:buNone/>
            </a:pPr>
            <a:r>
              <a:rPr lang="en-US" sz="1500" b="0" i="0" u="none" strike="noStrike" cap="none">
                <a:solidFill>
                  <a:srgbClr val="E2E6E9"/>
                </a:solidFill>
                <a:latin typeface="Merriweather"/>
                <a:ea typeface="Merriweather"/>
                <a:cs typeface="Merriweather"/>
                <a:sym typeface="Merriweather"/>
              </a:rPr>
              <a:t>Spring Boot will handle the backend development, JavaFX will provide the user-friendly interface, and Android SDK will be used for a mobile app.</a:t>
            </a:r>
            <a:endParaRPr/>
          </a:p>
        </p:txBody>
      </p:sp>
      <p:sp>
        <p:nvSpPr>
          <p:cNvPr id="111" name="Google Shape;111;p17"/>
          <p:cNvSpPr/>
          <p:nvPr/>
        </p:nvSpPr>
        <p:spPr>
          <a:xfrm>
            <a:off x="697824" y="4835366"/>
            <a:ext cx="7748350" cy="1483163"/>
          </a:xfrm>
          <a:prstGeom prst="roundRect">
            <a:avLst>
              <a:gd name="adj" fmla="val 5647"/>
            </a:avLst>
          </a:prstGeom>
          <a:solidFill>
            <a:srgbClr val="003180"/>
          </a:solidFill>
          <a:ln w="9525" cap="flat" cmpd="sng">
            <a:solidFill>
              <a:srgbClr val="194A99"/>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2" name="Google Shape;112;p17"/>
          <p:cNvSpPr txBox="1"/>
          <p:nvPr/>
        </p:nvSpPr>
        <p:spPr>
          <a:xfrm>
            <a:off x="904742" y="5042300"/>
            <a:ext cx="1045800" cy="292500"/>
          </a:xfrm>
          <a:prstGeom prst="rect">
            <a:avLst/>
          </a:prstGeom>
          <a:noFill/>
          <a:ln>
            <a:noFill/>
          </a:ln>
        </p:spPr>
        <p:txBody>
          <a:bodyPr spcFirstLastPara="1" wrap="square" lIns="0" tIns="0" rIns="0" bIns="0" anchor="t" anchorCtr="0">
            <a:spAutoFit/>
          </a:bodyPr>
          <a:lstStyle/>
          <a:p>
            <a:pPr marL="0" marR="0" lvl="0" indent="0" algn="l" rtl="0">
              <a:lnSpc>
                <a:spcPct val="126315"/>
              </a:lnSpc>
              <a:spcBef>
                <a:spcPts val="0"/>
              </a:spcBef>
              <a:spcAft>
                <a:spcPts val="0"/>
              </a:spcAft>
              <a:buClr>
                <a:srgbClr val="E2E6E9"/>
              </a:buClr>
              <a:buSzPts val="1900"/>
              <a:buFont typeface="Merriweather"/>
              <a:buNone/>
            </a:pPr>
            <a:r>
              <a:rPr lang="en-US" sz="1900" b="0" i="0" u="none" strike="noStrike" cap="none">
                <a:solidFill>
                  <a:srgbClr val="E2E6E9"/>
                </a:solidFill>
                <a:latin typeface="Merriweather"/>
                <a:ea typeface="Merriweather"/>
                <a:cs typeface="Merriweather"/>
                <a:sym typeface="Merriweather"/>
              </a:rPr>
              <a:t>IDE</a:t>
            </a:r>
            <a:endParaRPr/>
          </a:p>
        </p:txBody>
      </p:sp>
      <p:sp>
        <p:nvSpPr>
          <p:cNvPr id="113" name="Google Shape;113;p17"/>
          <p:cNvSpPr txBox="1"/>
          <p:nvPr/>
        </p:nvSpPr>
        <p:spPr>
          <a:xfrm>
            <a:off x="904756" y="5473422"/>
            <a:ext cx="7334488" cy="297812"/>
          </a:xfrm>
          <a:prstGeom prst="rect">
            <a:avLst/>
          </a:prstGeom>
          <a:noFill/>
          <a:ln>
            <a:noFill/>
          </a:ln>
        </p:spPr>
        <p:txBody>
          <a:bodyPr spcFirstLastPara="1" wrap="square" lIns="0" tIns="0" rIns="0" bIns="0" anchor="t" anchorCtr="0">
            <a:spAutoFit/>
          </a:bodyPr>
          <a:lstStyle/>
          <a:p>
            <a:pPr marL="0" marR="0" lvl="0" indent="0" algn="l" rtl="0">
              <a:lnSpc>
                <a:spcPct val="166666"/>
              </a:lnSpc>
              <a:spcBef>
                <a:spcPts val="0"/>
              </a:spcBef>
              <a:spcAft>
                <a:spcPts val="0"/>
              </a:spcAft>
              <a:buClr>
                <a:srgbClr val="E2E6E9"/>
              </a:buClr>
              <a:buSzPts val="1500"/>
              <a:buFont typeface="Merriweather"/>
              <a:buNone/>
            </a:pPr>
            <a:r>
              <a:rPr lang="en-US" sz="1500" b="0" i="0" u="none" strike="noStrike" cap="none">
                <a:solidFill>
                  <a:srgbClr val="E2E6E9"/>
                </a:solidFill>
                <a:latin typeface="Merriweather"/>
                <a:ea typeface="Merriweather"/>
                <a:cs typeface="Merriweather"/>
                <a:sym typeface="Merriweather"/>
              </a:rPr>
              <a:t>We'll use VS Code, IntelliJ IDEA, or Eclipse for development, debugging, and testing.</a:t>
            </a:r>
            <a:endParaRPr/>
          </a:p>
        </p:txBody>
      </p:sp>
      <p:sp>
        <p:nvSpPr>
          <p:cNvPr id="114" name="Google Shape;114;p17"/>
          <p:cNvSpPr/>
          <p:nvPr/>
        </p:nvSpPr>
        <p:spPr>
          <a:xfrm>
            <a:off x="697824" y="6517837"/>
            <a:ext cx="7748350" cy="1164075"/>
          </a:xfrm>
          <a:prstGeom prst="roundRect">
            <a:avLst>
              <a:gd name="adj" fmla="val 7195"/>
            </a:avLst>
          </a:prstGeom>
          <a:solidFill>
            <a:srgbClr val="003180"/>
          </a:solidFill>
          <a:ln w="9525" cap="flat" cmpd="sng">
            <a:solidFill>
              <a:srgbClr val="194A99"/>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5" name="Google Shape;115;p17"/>
          <p:cNvSpPr txBox="1"/>
          <p:nvPr/>
        </p:nvSpPr>
        <p:spPr>
          <a:xfrm>
            <a:off x="904746" y="6724775"/>
            <a:ext cx="1875000" cy="292500"/>
          </a:xfrm>
          <a:prstGeom prst="rect">
            <a:avLst/>
          </a:prstGeom>
          <a:noFill/>
          <a:ln>
            <a:noFill/>
          </a:ln>
        </p:spPr>
        <p:txBody>
          <a:bodyPr spcFirstLastPara="1" wrap="square" lIns="0" tIns="0" rIns="0" bIns="0" anchor="t" anchorCtr="0">
            <a:spAutoFit/>
          </a:bodyPr>
          <a:lstStyle/>
          <a:p>
            <a:pPr marL="0" marR="0" lvl="0" indent="0" algn="l" rtl="0">
              <a:lnSpc>
                <a:spcPct val="126315"/>
              </a:lnSpc>
              <a:spcBef>
                <a:spcPts val="0"/>
              </a:spcBef>
              <a:spcAft>
                <a:spcPts val="0"/>
              </a:spcAft>
              <a:buClr>
                <a:srgbClr val="E2E6E9"/>
              </a:buClr>
              <a:buSzPts val="1900"/>
              <a:buFont typeface="Merriweather"/>
              <a:buNone/>
            </a:pPr>
            <a:r>
              <a:rPr lang="en-US" sz="1900" b="0" i="0" u="none" strike="noStrike" cap="none">
                <a:solidFill>
                  <a:srgbClr val="E2E6E9"/>
                </a:solidFill>
                <a:latin typeface="Merriweather"/>
                <a:ea typeface="Merriweather"/>
                <a:cs typeface="Merriweather"/>
                <a:sym typeface="Merriweather"/>
              </a:rPr>
              <a:t>Database</a:t>
            </a:r>
            <a:endParaRPr/>
          </a:p>
        </p:txBody>
      </p:sp>
      <p:sp>
        <p:nvSpPr>
          <p:cNvPr id="116" name="Google Shape;116;p17"/>
          <p:cNvSpPr txBox="1"/>
          <p:nvPr/>
        </p:nvSpPr>
        <p:spPr>
          <a:xfrm>
            <a:off x="904750" y="7087550"/>
            <a:ext cx="5946000" cy="231000"/>
          </a:xfrm>
          <a:prstGeom prst="rect">
            <a:avLst/>
          </a:prstGeom>
          <a:noFill/>
          <a:ln>
            <a:noFill/>
          </a:ln>
        </p:spPr>
        <p:txBody>
          <a:bodyPr spcFirstLastPara="1" wrap="square" lIns="0" tIns="0" rIns="0" bIns="0" anchor="t" anchorCtr="0">
            <a:spAutoFit/>
          </a:bodyPr>
          <a:lstStyle/>
          <a:p>
            <a:pPr marL="0" marR="0" lvl="0" indent="0" algn="l" rtl="0">
              <a:lnSpc>
                <a:spcPct val="166666"/>
              </a:lnSpc>
              <a:spcBef>
                <a:spcPts val="0"/>
              </a:spcBef>
              <a:spcAft>
                <a:spcPts val="0"/>
              </a:spcAft>
              <a:buClr>
                <a:srgbClr val="E2E6E9"/>
              </a:buClr>
              <a:buSzPts val="1500"/>
              <a:buFont typeface="Merriweather"/>
              <a:buNone/>
            </a:pPr>
            <a:r>
              <a:rPr lang="en-US" sz="1500" b="0" i="0" u="none" strike="noStrike" cap="none">
                <a:solidFill>
                  <a:srgbClr val="E2E6E9"/>
                </a:solidFill>
                <a:latin typeface="Merriweather"/>
                <a:ea typeface="Merriweather"/>
                <a:cs typeface="Merriweather"/>
                <a:sym typeface="Merriweather"/>
              </a:rPr>
              <a:t>MySQL or PostgreSQL will store all the essential gym data.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p:nvPr/>
        </p:nvSpPr>
        <p:spPr>
          <a:xfrm>
            <a:off x="883198" y="282750"/>
            <a:ext cx="13747200" cy="738900"/>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Clr>
                <a:srgbClr val="F5F0F0"/>
              </a:buClr>
              <a:buSzPts val="4800"/>
              <a:buFont typeface="Merriweather"/>
              <a:buNone/>
            </a:pPr>
            <a:r>
              <a:rPr lang="en-US" sz="4800" b="0" i="0" u="none" strike="noStrike" cap="none">
                <a:solidFill>
                  <a:srgbClr val="F5F0F0"/>
                </a:solidFill>
                <a:latin typeface="Merriweather"/>
                <a:ea typeface="Merriweather"/>
                <a:cs typeface="Merriweather"/>
                <a:sym typeface="Merriweather"/>
              </a:rPr>
              <a:t>Requirements: Building the Foundation</a:t>
            </a:r>
            <a:endParaRPr/>
          </a:p>
        </p:txBody>
      </p:sp>
      <p:sp>
        <p:nvSpPr>
          <p:cNvPr id="122" name="Google Shape;122;p18"/>
          <p:cNvSpPr txBox="1"/>
          <p:nvPr/>
        </p:nvSpPr>
        <p:spPr>
          <a:xfrm>
            <a:off x="883200" y="1421200"/>
            <a:ext cx="6602100" cy="369300"/>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Clr>
                <a:srgbClr val="F5F0F0"/>
              </a:buClr>
              <a:buSzPts val="2400"/>
              <a:buFont typeface="Merriweather"/>
              <a:buNone/>
            </a:pPr>
            <a:r>
              <a:rPr lang="en-US" sz="2400" b="0" i="0" u="none" strike="noStrike" cap="none">
                <a:solidFill>
                  <a:srgbClr val="F5F0F0"/>
                </a:solidFill>
                <a:latin typeface="Merriweather"/>
                <a:ea typeface="Merriweather"/>
                <a:cs typeface="Merriweather"/>
                <a:sym typeface="Merriweather"/>
              </a:rPr>
              <a:t>Hardware Requirements</a:t>
            </a:r>
            <a:endParaRPr/>
          </a:p>
        </p:txBody>
      </p:sp>
      <p:sp>
        <p:nvSpPr>
          <p:cNvPr id="123" name="Google Shape;123;p18"/>
          <p:cNvSpPr txBox="1"/>
          <p:nvPr/>
        </p:nvSpPr>
        <p:spPr>
          <a:xfrm>
            <a:off x="792707" y="2190060"/>
            <a:ext cx="6150294" cy="2338956"/>
          </a:xfrm>
          <a:prstGeom prst="rect">
            <a:avLst/>
          </a:prstGeom>
          <a:noFill/>
          <a:ln>
            <a:noFill/>
          </a:ln>
        </p:spPr>
        <p:txBody>
          <a:bodyPr spcFirstLastPara="1" wrap="square" lIns="0" tIns="0" rIns="0" bIns="0" anchor="t" anchorCtr="0">
            <a:spAutoFit/>
          </a:bodyPr>
          <a:lstStyle/>
          <a:p>
            <a:pPr marL="190500" marR="0" lvl="0" indent="-190500" algn="l" rtl="0">
              <a:lnSpc>
                <a:spcPct val="163157"/>
              </a:lnSpc>
              <a:spcBef>
                <a:spcPts val="0"/>
              </a:spcBef>
              <a:spcAft>
                <a:spcPts val="0"/>
              </a:spcAft>
              <a:buClr>
                <a:srgbClr val="E2E6E9"/>
              </a:buClr>
              <a:buSzPts val="1900"/>
              <a:buFont typeface="Merriweather"/>
              <a:buChar char="•"/>
            </a:pPr>
            <a:r>
              <a:rPr lang="en-US" sz="1900" b="0" i="0" u="none" strike="noStrike" cap="none">
                <a:solidFill>
                  <a:srgbClr val="E2E6E9"/>
                </a:solidFill>
                <a:latin typeface="Merriweather"/>
                <a:ea typeface="Merriweather"/>
                <a:cs typeface="Merriweather"/>
                <a:sym typeface="Merriweather"/>
              </a:rPr>
              <a:t>Minimum Hardware Requirements: Standard laptop with 16GB+ RAM and 512GB SSD+.</a:t>
            </a:r>
            <a:endParaRPr/>
          </a:p>
          <a:p>
            <a:pPr marL="190500" marR="0" lvl="0" indent="-190500" algn="l" rtl="0">
              <a:lnSpc>
                <a:spcPct val="163157"/>
              </a:lnSpc>
              <a:spcBef>
                <a:spcPts val="0"/>
              </a:spcBef>
              <a:spcAft>
                <a:spcPts val="0"/>
              </a:spcAft>
              <a:buClr>
                <a:srgbClr val="E2E6E9"/>
              </a:buClr>
              <a:buSzPts val="1900"/>
              <a:buFont typeface="Merriweather"/>
              <a:buChar char="•"/>
            </a:pPr>
            <a:r>
              <a:rPr lang="en-US" sz="1900" b="0" i="0" u="none" strike="noStrike" cap="none">
                <a:solidFill>
                  <a:srgbClr val="E2E6E9"/>
                </a:solidFill>
                <a:latin typeface="Merriweather"/>
                <a:ea typeface="Merriweather"/>
                <a:cs typeface="Merriweather"/>
                <a:sym typeface="Merriweather"/>
              </a:rPr>
              <a:t>Server Options: Cloud-based server (AWS, Azure, Google Cloud) or on-premise server with appropriate specifications.</a:t>
            </a:r>
            <a:endParaRPr/>
          </a:p>
        </p:txBody>
      </p:sp>
      <p:sp>
        <p:nvSpPr>
          <p:cNvPr id="124" name="Google Shape;124;p18"/>
          <p:cNvSpPr txBox="1"/>
          <p:nvPr/>
        </p:nvSpPr>
        <p:spPr>
          <a:xfrm>
            <a:off x="8142050" y="5210325"/>
            <a:ext cx="6325500" cy="369300"/>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Clr>
                <a:srgbClr val="F5F0F0"/>
              </a:buClr>
              <a:buSzPts val="2400"/>
              <a:buFont typeface="Merriweather"/>
              <a:buNone/>
            </a:pPr>
            <a:r>
              <a:rPr lang="en-US" sz="2400" b="0" i="0" u="none" strike="noStrike" cap="none">
                <a:solidFill>
                  <a:srgbClr val="F5F0F0"/>
                </a:solidFill>
                <a:latin typeface="Merriweather"/>
                <a:ea typeface="Merriweather"/>
                <a:cs typeface="Merriweather"/>
                <a:sym typeface="Merriweather"/>
              </a:rPr>
              <a:t>Software Requirements</a:t>
            </a:r>
            <a:endParaRPr/>
          </a:p>
        </p:txBody>
      </p:sp>
      <p:sp>
        <p:nvSpPr>
          <p:cNvPr id="125" name="Google Shape;125;p18"/>
          <p:cNvSpPr txBox="1"/>
          <p:nvPr/>
        </p:nvSpPr>
        <p:spPr>
          <a:xfrm>
            <a:off x="8036253" y="5989145"/>
            <a:ext cx="6150294" cy="1945255"/>
          </a:xfrm>
          <a:prstGeom prst="rect">
            <a:avLst/>
          </a:prstGeom>
          <a:noFill/>
          <a:ln>
            <a:noFill/>
          </a:ln>
        </p:spPr>
        <p:txBody>
          <a:bodyPr spcFirstLastPara="1" wrap="square" lIns="0" tIns="0" rIns="0" bIns="0" anchor="t" anchorCtr="0">
            <a:spAutoFit/>
          </a:bodyPr>
          <a:lstStyle/>
          <a:p>
            <a:pPr marL="190500" marR="0" lvl="0" indent="-190500" algn="l" rtl="0">
              <a:lnSpc>
                <a:spcPct val="163157"/>
              </a:lnSpc>
              <a:spcBef>
                <a:spcPts val="0"/>
              </a:spcBef>
              <a:spcAft>
                <a:spcPts val="0"/>
              </a:spcAft>
              <a:buClr>
                <a:srgbClr val="E2E6E9"/>
              </a:buClr>
              <a:buSzPts val="1900"/>
              <a:buFont typeface="Merriweather"/>
              <a:buChar char="•"/>
            </a:pPr>
            <a:r>
              <a:rPr lang="en-US" sz="1900" b="0" i="0" u="none" strike="noStrike" cap="none">
                <a:solidFill>
                  <a:srgbClr val="E2E6E9"/>
                </a:solidFill>
                <a:latin typeface="Merriweather"/>
                <a:ea typeface="Merriweather"/>
                <a:cs typeface="Merriweather"/>
                <a:sym typeface="Merriweather"/>
              </a:rPr>
              <a:t>Programming Language: Java</a:t>
            </a:r>
            <a:endParaRPr/>
          </a:p>
          <a:p>
            <a:pPr marL="190500" marR="0" lvl="0" indent="-190500" algn="l" rtl="0">
              <a:lnSpc>
                <a:spcPct val="163157"/>
              </a:lnSpc>
              <a:spcBef>
                <a:spcPts val="0"/>
              </a:spcBef>
              <a:spcAft>
                <a:spcPts val="0"/>
              </a:spcAft>
              <a:buClr>
                <a:srgbClr val="E2E6E9"/>
              </a:buClr>
              <a:buSzPts val="1900"/>
              <a:buFont typeface="Merriweather"/>
              <a:buChar char="•"/>
            </a:pPr>
            <a:r>
              <a:rPr lang="en-US" sz="1900" b="0" i="0" u="none" strike="noStrike" cap="none">
                <a:solidFill>
                  <a:srgbClr val="E2E6E9"/>
                </a:solidFill>
                <a:latin typeface="Merriweather"/>
                <a:ea typeface="Merriweather"/>
                <a:cs typeface="Merriweather"/>
                <a:sym typeface="Merriweather"/>
              </a:rPr>
              <a:t>Frameworks/Libraries: Spring Boot, JDK</a:t>
            </a:r>
            <a:endParaRPr/>
          </a:p>
          <a:p>
            <a:pPr marL="190500" marR="0" lvl="0" indent="-190500" algn="l" rtl="0">
              <a:lnSpc>
                <a:spcPct val="163157"/>
              </a:lnSpc>
              <a:spcBef>
                <a:spcPts val="0"/>
              </a:spcBef>
              <a:spcAft>
                <a:spcPts val="0"/>
              </a:spcAft>
              <a:buClr>
                <a:srgbClr val="E2E6E9"/>
              </a:buClr>
              <a:buSzPts val="1900"/>
              <a:buFont typeface="Merriweather"/>
              <a:buChar char="•"/>
            </a:pPr>
            <a:r>
              <a:rPr lang="en-US" sz="1900" b="0" i="0" u="none" strike="noStrike" cap="none">
                <a:solidFill>
                  <a:srgbClr val="E2E6E9"/>
                </a:solidFill>
                <a:latin typeface="Merriweather"/>
                <a:ea typeface="Merriweather"/>
                <a:cs typeface="Merriweather"/>
                <a:sym typeface="Merriweather"/>
              </a:rPr>
              <a:t>Database: MySQL or PostgreSQL</a:t>
            </a:r>
            <a:endParaRPr/>
          </a:p>
          <a:p>
            <a:pPr marL="190500" marR="0" lvl="0" indent="-190500" algn="l" rtl="0">
              <a:lnSpc>
                <a:spcPct val="163157"/>
              </a:lnSpc>
              <a:spcBef>
                <a:spcPts val="0"/>
              </a:spcBef>
              <a:spcAft>
                <a:spcPts val="0"/>
              </a:spcAft>
              <a:buClr>
                <a:srgbClr val="E2E6E9"/>
              </a:buClr>
              <a:buSzPts val="1900"/>
              <a:buFont typeface="Merriweather"/>
              <a:buChar char="•"/>
            </a:pPr>
            <a:r>
              <a:rPr lang="en-US" sz="1900" b="0" i="0" u="none" strike="noStrike" cap="none">
                <a:solidFill>
                  <a:srgbClr val="E2E6E9"/>
                </a:solidFill>
                <a:latin typeface="Merriweather"/>
                <a:ea typeface="Merriweather"/>
                <a:cs typeface="Merriweather"/>
                <a:sym typeface="Merriweather"/>
              </a:rPr>
              <a:t>IDE: VS Code/IntelliJ IDEA with Java plugins</a:t>
            </a:r>
            <a:endParaRPr/>
          </a:p>
        </p:txBody>
      </p:sp>
      <p:pic>
        <p:nvPicPr>
          <p:cNvPr id="126" name="Google Shape;126;p18" descr="pasted-movie.png"/>
          <p:cNvPicPr preferRelativeResize="0"/>
          <p:nvPr/>
        </p:nvPicPr>
        <p:blipFill rotWithShape="1">
          <a:blip r:embed="rId3">
            <a:alphaModFix/>
          </a:blip>
          <a:srcRect/>
          <a:stretch/>
        </p:blipFill>
        <p:spPr>
          <a:xfrm>
            <a:off x="8297580" y="1625229"/>
            <a:ext cx="4511510" cy="2529181"/>
          </a:xfrm>
          <a:prstGeom prst="rect">
            <a:avLst/>
          </a:prstGeom>
          <a:noFill/>
          <a:ln>
            <a:noFill/>
          </a:ln>
        </p:spPr>
      </p:pic>
      <p:pic>
        <p:nvPicPr>
          <p:cNvPr id="127" name="Google Shape;127;p18" descr="pasted-movie.png"/>
          <p:cNvPicPr preferRelativeResize="0"/>
          <p:nvPr/>
        </p:nvPicPr>
        <p:blipFill rotWithShape="1">
          <a:blip r:embed="rId4">
            <a:alphaModFix/>
          </a:blip>
          <a:srcRect/>
          <a:stretch/>
        </p:blipFill>
        <p:spPr>
          <a:xfrm>
            <a:off x="1060584" y="4925780"/>
            <a:ext cx="4867248" cy="26679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p:nvPr/>
        </p:nvSpPr>
        <p:spPr>
          <a:xfrm>
            <a:off x="503375" y="691450"/>
            <a:ext cx="7441800" cy="738900"/>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Clr>
                <a:srgbClr val="F5F0F0"/>
              </a:buClr>
              <a:buSzPts val="4800"/>
              <a:buFont typeface="Merriweather"/>
              <a:buNone/>
            </a:pPr>
            <a:r>
              <a:rPr lang="en-US" sz="4800" b="0" i="0" u="none" strike="noStrike" cap="none">
                <a:solidFill>
                  <a:srgbClr val="F5F0F0"/>
                </a:solidFill>
                <a:latin typeface="Merriweather"/>
                <a:ea typeface="Merriweather"/>
                <a:cs typeface="Merriweather"/>
                <a:sym typeface="Merriweather"/>
              </a:rPr>
              <a:t>Key Modules of FitFlow</a:t>
            </a:r>
            <a:endParaRPr/>
          </a:p>
        </p:txBody>
      </p:sp>
      <p:pic>
        <p:nvPicPr>
          <p:cNvPr id="133" name="Google Shape;133;p19" descr="Image 1"/>
          <p:cNvPicPr preferRelativeResize="0"/>
          <p:nvPr/>
        </p:nvPicPr>
        <p:blipFill rotWithShape="1">
          <a:blip r:embed="rId3">
            <a:alphaModFix/>
          </a:blip>
          <a:srcRect/>
          <a:stretch/>
        </p:blipFill>
        <p:spPr>
          <a:xfrm>
            <a:off x="863797" y="1850350"/>
            <a:ext cx="556261" cy="556261"/>
          </a:xfrm>
          <a:prstGeom prst="rect">
            <a:avLst/>
          </a:prstGeom>
          <a:noFill/>
          <a:ln>
            <a:noFill/>
          </a:ln>
        </p:spPr>
      </p:pic>
      <p:sp>
        <p:nvSpPr>
          <p:cNvPr id="134" name="Google Shape;134;p19"/>
          <p:cNvSpPr txBox="1"/>
          <p:nvPr/>
        </p:nvSpPr>
        <p:spPr>
          <a:xfrm>
            <a:off x="863797" y="2653426"/>
            <a:ext cx="2225280" cy="755900"/>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Clr>
                <a:srgbClr val="E2E6E9"/>
              </a:buClr>
              <a:buSzPts val="2400"/>
              <a:buFont typeface="Merriweather"/>
              <a:buNone/>
            </a:pPr>
            <a:r>
              <a:rPr lang="en-US" sz="2400" b="0" i="0" u="none" strike="noStrike" cap="none">
                <a:solidFill>
                  <a:srgbClr val="E2E6E9"/>
                </a:solidFill>
                <a:latin typeface="Merriweather"/>
                <a:ea typeface="Merriweather"/>
                <a:cs typeface="Merriweather"/>
                <a:sym typeface="Merriweather"/>
              </a:rPr>
              <a:t>Membership Management</a:t>
            </a:r>
            <a:endParaRPr/>
          </a:p>
        </p:txBody>
      </p:sp>
      <p:sp>
        <p:nvSpPr>
          <p:cNvPr id="135" name="Google Shape;135;p19"/>
          <p:cNvSpPr txBox="1"/>
          <p:nvPr/>
        </p:nvSpPr>
        <p:spPr>
          <a:xfrm>
            <a:off x="863797" y="3572469"/>
            <a:ext cx="2225280" cy="2732656"/>
          </a:xfrm>
          <a:prstGeom prst="rect">
            <a:avLst/>
          </a:prstGeom>
          <a:noFill/>
          <a:ln>
            <a:noFill/>
          </a:ln>
        </p:spPr>
        <p:txBody>
          <a:bodyPr spcFirstLastPara="1" wrap="square" lIns="0" tIns="0" rIns="0" bIns="0" anchor="t" anchorCtr="0">
            <a:spAutoFit/>
          </a:bodyPr>
          <a:lstStyle/>
          <a:p>
            <a:pPr marL="0" marR="0" lvl="0" indent="0" algn="l" rtl="0">
              <a:lnSpc>
                <a:spcPct val="163157"/>
              </a:lnSpc>
              <a:spcBef>
                <a:spcPts val="0"/>
              </a:spcBef>
              <a:spcAft>
                <a:spcPts val="0"/>
              </a:spcAft>
              <a:buClr>
                <a:srgbClr val="E2E6E9"/>
              </a:buClr>
              <a:buSzPts val="1900"/>
              <a:buFont typeface="Merriweather"/>
              <a:buNone/>
            </a:pPr>
            <a:r>
              <a:rPr lang="en-US" sz="1900" b="0" i="0" u="none" strike="noStrike" cap="none">
                <a:solidFill>
                  <a:srgbClr val="E2E6E9"/>
                </a:solidFill>
                <a:latin typeface="Merriweather"/>
                <a:ea typeface="Merriweather"/>
                <a:cs typeface="Merriweather"/>
                <a:sym typeface="Merriweather"/>
              </a:rPr>
              <a:t>Features include member registration, profile management, attendance tracking, membership renewal, and automated billing.</a:t>
            </a:r>
            <a:endParaRPr/>
          </a:p>
        </p:txBody>
      </p:sp>
      <p:pic>
        <p:nvPicPr>
          <p:cNvPr id="136" name="Google Shape;136;p19" descr="Image 2"/>
          <p:cNvPicPr preferRelativeResize="0"/>
          <p:nvPr/>
        </p:nvPicPr>
        <p:blipFill rotWithShape="1">
          <a:blip r:embed="rId4">
            <a:alphaModFix/>
          </a:blip>
          <a:srcRect/>
          <a:stretch/>
        </p:blipFill>
        <p:spPr>
          <a:xfrm>
            <a:off x="3459241" y="1850350"/>
            <a:ext cx="556261" cy="556261"/>
          </a:xfrm>
          <a:prstGeom prst="rect">
            <a:avLst/>
          </a:prstGeom>
          <a:noFill/>
          <a:ln>
            <a:noFill/>
          </a:ln>
        </p:spPr>
      </p:pic>
      <p:sp>
        <p:nvSpPr>
          <p:cNvPr id="137" name="Google Shape;137;p19"/>
          <p:cNvSpPr txBox="1"/>
          <p:nvPr/>
        </p:nvSpPr>
        <p:spPr>
          <a:xfrm>
            <a:off x="3459241" y="2653426"/>
            <a:ext cx="2225398" cy="755900"/>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Clr>
                <a:srgbClr val="E2E6E9"/>
              </a:buClr>
              <a:buSzPts val="2400"/>
              <a:buFont typeface="Merriweather"/>
              <a:buNone/>
            </a:pPr>
            <a:r>
              <a:rPr lang="en-US" sz="2400" b="0" i="0" u="none" strike="noStrike" cap="none">
                <a:solidFill>
                  <a:srgbClr val="E2E6E9"/>
                </a:solidFill>
                <a:latin typeface="Merriweather"/>
                <a:ea typeface="Merriweather"/>
                <a:cs typeface="Merriweather"/>
                <a:sym typeface="Merriweather"/>
              </a:rPr>
              <a:t>Scheduling &amp; Booking</a:t>
            </a:r>
            <a:endParaRPr/>
          </a:p>
        </p:txBody>
      </p:sp>
      <p:sp>
        <p:nvSpPr>
          <p:cNvPr id="138" name="Google Shape;138;p19"/>
          <p:cNvSpPr txBox="1"/>
          <p:nvPr/>
        </p:nvSpPr>
        <p:spPr>
          <a:xfrm>
            <a:off x="3459241" y="3572469"/>
            <a:ext cx="2225398" cy="3126356"/>
          </a:xfrm>
          <a:prstGeom prst="rect">
            <a:avLst/>
          </a:prstGeom>
          <a:noFill/>
          <a:ln>
            <a:noFill/>
          </a:ln>
        </p:spPr>
        <p:txBody>
          <a:bodyPr spcFirstLastPara="1" wrap="square" lIns="0" tIns="0" rIns="0" bIns="0" anchor="t" anchorCtr="0">
            <a:spAutoFit/>
          </a:bodyPr>
          <a:lstStyle/>
          <a:p>
            <a:pPr marL="0" marR="0" lvl="0" indent="0" algn="l" rtl="0">
              <a:lnSpc>
                <a:spcPct val="163157"/>
              </a:lnSpc>
              <a:spcBef>
                <a:spcPts val="0"/>
              </a:spcBef>
              <a:spcAft>
                <a:spcPts val="0"/>
              </a:spcAft>
              <a:buClr>
                <a:srgbClr val="E2E6E9"/>
              </a:buClr>
              <a:buSzPts val="1900"/>
              <a:buFont typeface="Merriweather"/>
              <a:buNone/>
            </a:pPr>
            <a:r>
              <a:rPr lang="en-US" sz="1900" b="0" i="0" u="none" strike="noStrike" cap="none">
                <a:solidFill>
                  <a:srgbClr val="E2E6E9"/>
                </a:solidFill>
                <a:latin typeface="Merriweather"/>
                <a:ea typeface="Merriweather"/>
                <a:cs typeface="Merriweather"/>
                <a:sym typeface="Merriweather"/>
              </a:rPr>
              <a:t>Fit Flow will offer class scheduling, trainer booking, resource allocation, an online booking portal, and automated reminders.</a:t>
            </a:r>
            <a:endParaRPr/>
          </a:p>
        </p:txBody>
      </p:sp>
      <p:pic>
        <p:nvPicPr>
          <p:cNvPr id="139" name="Google Shape;139;p19" descr="Image 3"/>
          <p:cNvPicPr preferRelativeResize="0"/>
          <p:nvPr/>
        </p:nvPicPr>
        <p:blipFill rotWithShape="1">
          <a:blip r:embed="rId5">
            <a:alphaModFix/>
          </a:blip>
          <a:srcRect/>
          <a:stretch/>
        </p:blipFill>
        <p:spPr>
          <a:xfrm>
            <a:off x="6054804" y="1850350"/>
            <a:ext cx="556261" cy="556261"/>
          </a:xfrm>
          <a:prstGeom prst="rect">
            <a:avLst/>
          </a:prstGeom>
          <a:noFill/>
          <a:ln>
            <a:noFill/>
          </a:ln>
        </p:spPr>
      </p:pic>
      <p:sp>
        <p:nvSpPr>
          <p:cNvPr id="140" name="Google Shape;140;p19"/>
          <p:cNvSpPr txBox="1"/>
          <p:nvPr/>
        </p:nvSpPr>
        <p:spPr>
          <a:xfrm>
            <a:off x="6054804" y="2653426"/>
            <a:ext cx="2225279" cy="755900"/>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Clr>
                <a:srgbClr val="E2E6E9"/>
              </a:buClr>
              <a:buSzPts val="2400"/>
              <a:buFont typeface="Merriweather"/>
              <a:buNone/>
            </a:pPr>
            <a:r>
              <a:rPr lang="en-US" sz="2400" b="0" i="0" u="none" strike="noStrike" cap="none">
                <a:solidFill>
                  <a:srgbClr val="E2E6E9"/>
                </a:solidFill>
                <a:latin typeface="Merriweather"/>
                <a:ea typeface="Merriweather"/>
                <a:cs typeface="Merriweather"/>
                <a:sym typeface="Merriweather"/>
              </a:rPr>
              <a:t>Reporting &amp; Analytics</a:t>
            </a:r>
            <a:endParaRPr/>
          </a:p>
        </p:txBody>
      </p:sp>
      <p:sp>
        <p:nvSpPr>
          <p:cNvPr id="141" name="Google Shape;141;p19"/>
          <p:cNvSpPr txBox="1"/>
          <p:nvPr/>
        </p:nvSpPr>
        <p:spPr>
          <a:xfrm>
            <a:off x="6054804" y="3572469"/>
            <a:ext cx="2225279" cy="2338956"/>
          </a:xfrm>
          <a:prstGeom prst="rect">
            <a:avLst/>
          </a:prstGeom>
          <a:noFill/>
          <a:ln>
            <a:noFill/>
          </a:ln>
        </p:spPr>
        <p:txBody>
          <a:bodyPr spcFirstLastPara="1" wrap="square" lIns="0" tIns="0" rIns="0" bIns="0" anchor="t" anchorCtr="0">
            <a:spAutoFit/>
          </a:bodyPr>
          <a:lstStyle/>
          <a:p>
            <a:pPr marL="0" marR="0" lvl="0" indent="0" algn="l" rtl="0">
              <a:lnSpc>
                <a:spcPct val="163157"/>
              </a:lnSpc>
              <a:spcBef>
                <a:spcPts val="0"/>
              </a:spcBef>
              <a:spcAft>
                <a:spcPts val="0"/>
              </a:spcAft>
              <a:buClr>
                <a:srgbClr val="E2E6E9"/>
              </a:buClr>
              <a:buSzPts val="1900"/>
              <a:buFont typeface="Merriweather"/>
              <a:buNone/>
            </a:pPr>
            <a:r>
              <a:rPr lang="en-US" sz="1900" b="0" i="0" u="none" strike="noStrike" cap="none">
                <a:solidFill>
                  <a:srgbClr val="E2E6E9"/>
                </a:solidFill>
                <a:latin typeface="Merriweather"/>
                <a:ea typeface="Merriweather"/>
                <a:cs typeface="Merriweather"/>
                <a:sym typeface="Merriweather"/>
              </a:rPr>
              <a:t>Features include customizable reports, data visualization, trend analysis, and revenue forecasting.</a:t>
            </a:r>
            <a:endParaRPr/>
          </a:p>
        </p:txBody>
      </p:sp>
      <p:pic>
        <p:nvPicPr>
          <p:cNvPr id="142" name="Google Shape;142;p19" descr="pasted-movie.png"/>
          <p:cNvPicPr preferRelativeResize="0"/>
          <p:nvPr/>
        </p:nvPicPr>
        <p:blipFill rotWithShape="1">
          <a:blip r:embed="rId6">
            <a:alphaModFix/>
          </a:blip>
          <a:srcRect/>
          <a:stretch/>
        </p:blipFill>
        <p:spPr>
          <a:xfrm>
            <a:off x="8304543" y="404834"/>
            <a:ext cx="6277057" cy="62770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txBox="1"/>
          <p:nvPr/>
        </p:nvSpPr>
        <p:spPr>
          <a:xfrm>
            <a:off x="748664" y="732353"/>
            <a:ext cx="10584596" cy="650992"/>
          </a:xfrm>
          <a:prstGeom prst="rect">
            <a:avLst/>
          </a:prstGeom>
          <a:noFill/>
          <a:ln>
            <a:noFill/>
          </a:ln>
        </p:spPr>
        <p:txBody>
          <a:bodyPr spcFirstLastPara="1" wrap="square" lIns="0" tIns="0" rIns="0" bIns="0" anchor="t" anchorCtr="0">
            <a:spAutoFit/>
          </a:bodyPr>
          <a:lstStyle/>
          <a:p>
            <a:pPr marL="0" marR="0" lvl="0" indent="0" algn="l" rtl="0">
              <a:lnSpc>
                <a:spcPct val="123809"/>
              </a:lnSpc>
              <a:spcBef>
                <a:spcPts val="0"/>
              </a:spcBef>
              <a:spcAft>
                <a:spcPts val="0"/>
              </a:spcAft>
              <a:buClr>
                <a:srgbClr val="F5F0F0"/>
              </a:buClr>
              <a:buSzPts val="4200"/>
              <a:buFont typeface="Merriweather"/>
              <a:buNone/>
            </a:pPr>
            <a:r>
              <a:rPr lang="en-US" sz="4200" b="0" i="0" u="none" strike="noStrike" cap="none">
                <a:solidFill>
                  <a:srgbClr val="F5F0F0"/>
                </a:solidFill>
                <a:latin typeface="Merriweather"/>
                <a:ea typeface="Merriweather"/>
                <a:cs typeface="Merriweather"/>
                <a:sym typeface="Merriweather"/>
              </a:rPr>
              <a:t>Fit Flow Workflow: From Sign-Up to Success</a:t>
            </a:r>
            <a:endParaRPr/>
          </a:p>
        </p:txBody>
      </p:sp>
      <p:sp>
        <p:nvSpPr>
          <p:cNvPr id="148" name="Google Shape;148;p20"/>
          <p:cNvSpPr/>
          <p:nvPr/>
        </p:nvSpPr>
        <p:spPr>
          <a:xfrm>
            <a:off x="7299959" y="1828681"/>
            <a:ext cx="30481" cy="5668567"/>
          </a:xfrm>
          <a:prstGeom prst="roundRect">
            <a:avLst>
              <a:gd name="adj" fmla="val 50000"/>
            </a:avLst>
          </a:prstGeom>
          <a:solidFill>
            <a:srgbClr val="194A99"/>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9" name="Google Shape;149;p20"/>
          <p:cNvSpPr/>
          <p:nvPr/>
        </p:nvSpPr>
        <p:spPr>
          <a:xfrm>
            <a:off x="6463307" y="2294691"/>
            <a:ext cx="641748" cy="30481"/>
          </a:xfrm>
          <a:prstGeom prst="roundRect">
            <a:avLst>
              <a:gd name="adj" fmla="val 50000"/>
            </a:avLst>
          </a:prstGeom>
          <a:solidFill>
            <a:srgbClr val="194A99"/>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0" name="Google Shape;150;p20"/>
          <p:cNvSpPr/>
          <p:nvPr/>
        </p:nvSpPr>
        <p:spPr>
          <a:xfrm>
            <a:off x="7074575" y="2069306"/>
            <a:ext cx="481252" cy="481252"/>
          </a:xfrm>
          <a:prstGeom prst="roundRect">
            <a:avLst>
              <a:gd name="adj" fmla="val 18669"/>
            </a:avLst>
          </a:prstGeom>
          <a:solidFill>
            <a:srgbClr val="003180"/>
          </a:solidFill>
          <a:ln w="9525" cap="flat" cmpd="sng">
            <a:solidFill>
              <a:srgbClr val="194A99"/>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1" name="Google Shape;151;p20"/>
          <p:cNvSpPr txBox="1"/>
          <p:nvPr/>
        </p:nvSpPr>
        <p:spPr>
          <a:xfrm>
            <a:off x="7220560" y="2109429"/>
            <a:ext cx="189279" cy="32702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E2E6E9"/>
              </a:buClr>
              <a:buSzPts val="2500"/>
              <a:buFont typeface="Merriweather"/>
              <a:buNone/>
            </a:pPr>
            <a:r>
              <a:rPr lang="en-US" sz="2500" b="0" i="0" u="none" strike="noStrike" cap="none">
                <a:solidFill>
                  <a:srgbClr val="E2E6E9"/>
                </a:solidFill>
                <a:latin typeface="Merriweather"/>
                <a:ea typeface="Merriweather"/>
                <a:cs typeface="Merriweather"/>
                <a:sym typeface="Merriweather"/>
              </a:rPr>
              <a:t>1</a:t>
            </a:r>
            <a:endParaRPr/>
          </a:p>
        </p:txBody>
      </p:sp>
      <p:sp>
        <p:nvSpPr>
          <p:cNvPr id="152" name="Google Shape;152;p20"/>
          <p:cNvSpPr txBox="1"/>
          <p:nvPr/>
        </p:nvSpPr>
        <p:spPr>
          <a:xfrm>
            <a:off x="4217215" y="1781454"/>
            <a:ext cx="2028300" cy="723300"/>
          </a:xfrm>
          <a:prstGeom prst="rect">
            <a:avLst/>
          </a:prstGeom>
          <a:noFill/>
          <a:ln>
            <a:noFill/>
          </a:ln>
        </p:spPr>
        <p:txBody>
          <a:bodyPr spcFirstLastPara="1" wrap="square" lIns="0" tIns="0" rIns="0" bIns="0" anchor="t" anchorCtr="0">
            <a:spAutoFit/>
          </a:bodyPr>
          <a:lstStyle/>
          <a:p>
            <a:pPr marL="0" marR="0" lvl="0" indent="0" algn="r" rtl="0">
              <a:lnSpc>
                <a:spcPct val="123809"/>
              </a:lnSpc>
              <a:spcBef>
                <a:spcPts val="0"/>
              </a:spcBef>
              <a:spcAft>
                <a:spcPts val="0"/>
              </a:spcAft>
              <a:buClr>
                <a:srgbClr val="E2E6E9"/>
              </a:buClr>
              <a:buSzPts val="2100"/>
              <a:buFont typeface="Merriweather"/>
              <a:buNone/>
            </a:pPr>
            <a:r>
              <a:rPr lang="en-US" sz="2100" b="0" i="0" u="none" strike="noStrike" cap="none">
                <a:solidFill>
                  <a:srgbClr val="E2E6E9"/>
                </a:solidFill>
                <a:latin typeface="Merriweather"/>
                <a:ea typeface="Merriweather"/>
                <a:cs typeface="Merriweather"/>
                <a:sym typeface="Merriweather"/>
              </a:rPr>
              <a:t>Member Sign-Up</a:t>
            </a:r>
            <a:endParaRPr/>
          </a:p>
        </p:txBody>
      </p:sp>
      <p:sp>
        <p:nvSpPr>
          <p:cNvPr id="153" name="Google Shape;153;p20"/>
          <p:cNvSpPr txBox="1"/>
          <p:nvPr/>
        </p:nvSpPr>
        <p:spPr>
          <a:xfrm>
            <a:off x="966389" y="2619900"/>
            <a:ext cx="5496900" cy="646500"/>
          </a:xfrm>
          <a:prstGeom prst="rect">
            <a:avLst/>
          </a:prstGeom>
          <a:noFill/>
          <a:ln>
            <a:noFill/>
          </a:ln>
        </p:spPr>
        <p:txBody>
          <a:bodyPr spcFirstLastPara="1" wrap="square" lIns="0" tIns="0" rIns="0" bIns="0" anchor="t" anchorCtr="0">
            <a:spAutoFit/>
          </a:bodyPr>
          <a:lstStyle/>
          <a:p>
            <a:pPr marL="0" marR="0" lvl="0" indent="0" algn="r" rtl="0">
              <a:lnSpc>
                <a:spcPct val="162500"/>
              </a:lnSpc>
              <a:spcBef>
                <a:spcPts val="0"/>
              </a:spcBef>
              <a:spcAft>
                <a:spcPts val="0"/>
              </a:spcAft>
              <a:buClr>
                <a:srgbClr val="E2E6E9"/>
              </a:buClr>
              <a:buSzPts val="1600"/>
              <a:buFont typeface="Merriweather"/>
              <a:buNone/>
            </a:pPr>
            <a:r>
              <a:rPr lang="en-US" sz="1600" b="0" i="0" u="none" strike="noStrike" cap="none">
                <a:solidFill>
                  <a:srgbClr val="E2E6E9"/>
                </a:solidFill>
                <a:latin typeface="Merriweather"/>
                <a:ea typeface="Merriweather"/>
                <a:cs typeface="Merriweather"/>
                <a:sym typeface="Merriweather"/>
              </a:rPr>
              <a:t>Members can sign up online or offline, providing their information for data input.</a:t>
            </a:r>
            <a:endParaRPr/>
          </a:p>
        </p:txBody>
      </p:sp>
      <p:sp>
        <p:nvSpPr>
          <p:cNvPr id="154" name="Google Shape;154;p20"/>
          <p:cNvSpPr/>
          <p:nvPr/>
        </p:nvSpPr>
        <p:spPr>
          <a:xfrm>
            <a:off x="7525345" y="3364110"/>
            <a:ext cx="641748" cy="30481"/>
          </a:xfrm>
          <a:prstGeom prst="roundRect">
            <a:avLst>
              <a:gd name="adj" fmla="val 50000"/>
            </a:avLst>
          </a:prstGeom>
          <a:solidFill>
            <a:srgbClr val="194A99"/>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5" name="Google Shape;155;p20"/>
          <p:cNvSpPr/>
          <p:nvPr/>
        </p:nvSpPr>
        <p:spPr>
          <a:xfrm>
            <a:off x="7074575" y="3138726"/>
            <a:ext cx="481252" cy="481252"/>
          </a:xfrm>
          <a:prstGeom prst="roundRect">
            <a:avLst>
              <a:gd name="adj" fmla="val 18669"/>
            </a:avLst>
          </a:prstGeom>
          <a:solidFill>
            <a:srgbClr val="003180"/>
          </a:solidFill>
          <a:ln w="9525" cap="flat" cmpd="sng">
            <a:solidFill>
              <a:srgbClr val="194A99"/>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6" name="Google Shape;156;p20"/>
          <p:cNvSpPr txBox="1"/>
          <p:nvPr/>
        </p:nvSpPr>
        <p:spPr>
          <a:xfrm>
            <a:off x="7220560" y="3178849"/>
            <a:ext cx="189279" cy="32702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E2E6E9"/>
              </a:buClr>
              <a:buSzPts val="2500"/>
              <a:buFont typeface="Merriweather"/>
              <a:buNone/>
            </a:pPr>
            <a:r>
              <a:rPr lang="en-US" sz="2500" b="0" i="0" u="none" strike="noStrike" cap="none">
                <a:solidFill>
                  <a:srgbClr val="E2E6E9"/>
                </a:solidFill>
                <a:latin typeface="Merriweather"/>
                <a:ea typeface="Merriweather"/>
                <a:cs typeface="Merriweather"/>
                <a:sym typeface="Merriweather"/>
              </a:rPr>
              <a:t>2</a:t>
            </a:r>
            <a:endParaRPr/>
          </a:p>
        </p:txBody>
      </p:sp>
      <p:sp>
        <p:nvSpPr>
          <p:cNvPr id="157" name="Google Shape;157;p20"/>
          <p:cNvSpPr txBox="1"/>
          <p:nvPr/>
        </p:nvSpPr>
        <p:spPr>
          <a:xfrm>
            <a:off x="8362012" y="2782586"/>
            <a:ext cx="3912000" cy="723300"/>
          </a:xfrm>
          <a:prstGeom prst="rect">
            <a:avLst/>
          </a:prstGeom>
          <a:noFill/>
          <a:ln>
            <a:noFill/>
          </a:ln>
        </p:spPr>
        <p:txBody>
          <a:bodyPr spcFirstLastPara="1" wrap="square" lIns="0" tIns="0" rIns="0" bIns="0" anchor="t" anchorCtr="0">
            <a:spAutoFit/>
          </a:bodyPr>
          <a:lstStyle/>
          <a:p>
            <a:pPr marL="0" marR="0" lvl="0" indent="0" algn="l" rtl="0">
              <a:lnSpc>
                <a:spcPct val="123809"/>
              </a:lnSpc>
              <a:spcBef>
                <a:spcPts val="0"/>
              </a:spcBef>
              <a:spcAft>
                <a:spcPts val="0"/>
              </a:spcAft>
              <a:buClr>
                <a:srgbClr val="E2E6E9"/>
              </a:buClr>
              <a:buSzPts val="2100"/>
              <a:buFont typeface="Merriweather"/>
              <a:buNone/>
            </a:pPr>
            <a:r>
              <a:rPr lang="en-US" sz="2100" b="0" i="0" u="none" strike="noStrike" cap="none">
                <a:solidFill>
                  <a:srgbClr val="E2E6E9"/>
                </a:solidFill>
                <a:latin typeface="Merriweather"/>
                <a:ea typeface="Merriweather"/>
                <a:cs typeface="Merriweather"/>
                <a:sym typeface="Merriweather"/>
              </a:rPr>
              <a:t>Schedule Creation &amp; Assignment</a:t>
            </a:r>
            <a:endParaRPr/>
          </a:p>
        </p:txBody>
      </p:sp>
      <p:sp>
        <p:nvSpPr>
          <p:cNvPr id="158" name="Google Shape;158;p20"/>
          <p:cNvSpPr txBox="1"/>
          <p:nvPr/>
        </p:nvSpPr>
        <p:spPr>
          <a:xfrm>
            <a:off x="8282612" y="3602256"/>
            <a:ext cx="5496900" cy="646500"/>
          </a:xfrm>
          <a:prstGeom prst="rect">
            <a:avLst/>
          </a:prstGeom>
          <a:noFill/>
          <a:ln>
            <a:noFill/>
          </a:ln>
        </p:spPr>
        <p:txBody>
          <a:bodyPr spcFirstLastPara="1" wrap="square" lIns="0" tIns="0" rIns="0" bIns="0" anchor="t" anchorCtr="0">
            <a:spAutoFit/>
          </a:bodyPr>
          <a:lstStyle/>
          <a:p>
            <a:pPr marL="0" marR="0" lvl="0" indent="0" algn="l" rtl="0">
              <a:lnSpc>
                <a:spcPct val="162500"/>
              </a:lnSpc>
              <a:spcBef>
                <a:spcPts val="0"/>
              </a:spcBef>
              <a:spcAft>
                <a:spcPts val="0"/>
              </a:spcAft>
              <a:buClr>
                <a:srgbClr val="E2E6E9"/>
              </a:buClr>
              <a:buSzPts val="1600"/>
              <a:buFont typeface="Merriweather"/>
              <a:buNone/>
            </a:pPr>
            <a:r>
              <a:rPr lang="en-US" sz="1600" b="0" i="0" u="none" strike="noStrike" cap="none">
                <a:solidFill>
                  <a:srgbClr val="E2E6E9"/>
                </a:solidFill>
                <a:latin typeface="Merriweather"/>
                <a:ea typeface="Merriweather"/>
                <a:cs typeface="Merriweather"/>
                <a:sym typeface="Merriweather"/>
              </a:rPr>
              <a:t>Gym staff create class schedules, assign trainers, and allocate resources.</a:t>
            </a:r>
            <a:endParaRPr/>
          </a:p>
        </p:txBody>
      </p:sp>
      <p:sp>
        <p:nvSpPr>
          <p:cNvPr id="159" name="Google Shape;159;p20"/>
          <p:cNvSpPr/>
          <p:nvPr/>
        </p:nvSpPr>
        <p:spPr>
          <a:xfrm>
            <a:off x="6463307" y="4326611"/>
            <a:ext cx="641748" cy="30481"/>
          </a:xfrm>
          <a:prstGeom prst="roundRect">
            <a:avLst>
              <a:gd name="adj" fmla="val 50000"/>
            </a:avLst>
          </a:prstGeom>
          <a:solidFill>
            <a:srgbClr val="194A99"/>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0" name="Google Shape;160;p20"/>
          <p:cNvSpPr/>
          <p:nvPr/>
        </p:nvSpPr>
        <p:spPr>
          <a:xfrm>
            <a:off x="7074575" y="4101227"/>
            <a:ext cx="481252" cy="481252"/>
          </a:xfrm>
          <a:prstGeom prst="roundRect">
            <a:avLst>
              <a:gd name="adj" fmla="val 18669"/>
            </a:avLst>
          </a:prstGeom>
          <a:solidFill>
            <a:srgbClr val="003180"/>
          </a:solidFill>
          <a:ln w="9525" cap="flat" cmpd="sng">
            <a:solidFill>
              <a:srgbClr val="194A99"/>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1" name="Google Shape;161;p20"/>
          <p:cNvSpPr txBox="1"/>
          <p:nvPr/>
        </p:nvSpPr>
        <p:spPr>
          <a:xfrm>
            <a:off x="7220560" y="4141351"/>
            <a:ext cx="189279" cy="32701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E2E6E9"/>
              </a:buClr>
              <a:buSzPts val="2500"/>
              <a:buFont typeface="Merriweather"/>
              <a:buNone/>
            </a:pPr>
            <a:r>
              <a:rPr lang="en-US" sz="2500" b="0" i="0" u="none" strike="noStrike" cap="none">
                <a:solidFill>
                  <a:srgbClr val="E2E6E9"/>
                </a:solidFill>
                <a:latin typeface="Merriweather"/>
                <a:ea typeface="Merriweather"/>
                <a:cs typeface="Merriweather"/>
                <a:sym typeface="Merriweather"/>
              </a:rPr>
              <a:t>3</a:t>
            </a:r>
            <a:endParaRPr/>
          </a:p>
        </p:txBody>
      </p:sp>
      <p:sp>
        <p:nvSpPr>
          <p:cNvPr id="162" name="Google Shape;162;p20"/>
          <p:cNvSpPr txBox="1"/>
          <p:nvPr/>
        </p:nvSpPr>
        <p:spPr>
          <a:xfrm>
            <a:off x="3504103" y="3561138"/>
            <a:ext cx="2843700" cy="723300"/>
          </a:xfrm>
          <a:prstGeom prst="rect">
            <a:avLst/>
          </a:prstGeom>
          <a:noFill/>
          <a:ln>
            <a:noFill/>
          </a:ln>
        </p:spPr>
        <p:txBody>
          <a:bodyPr spcFirstLastPara="1" wrap="square" lIns="0" tIns="0" rIns="0" bIns="0" anchor="t" anchorCtr="0">
            <a:spAutoFit/>
          </a:bodyPr>
          <a:lstStyle/>
          <a:p>
            <a:pPr marL="0" marR="0" lvl="0" indent="0" algn="r" rtl="0">
              <a:lnSpc>
                <a:spcPct val="123809"/>
              </a:lnSpc>
              <a:spcBef>
                <a:spcPts val="0"/>
              </a:spcBef>
              <a:spcAft>
                <a:spcPts val="0"/>
              </a:spcAft>
              <a:buClr>
                <a:srgbClr val="E2E6E9"/>
              </a:buClr>
              <a:buSzPts val="2100"/>
              <a:buFont typeface="Merriweather"/>
              <a:buNone/>
            </a:pPr>
            <a:r>
              <a:rPr lang="en-US" sz="2100" b="0" i="0" u="none" strike="noStrike" cap="none">
                <a:solidFill>
                  <a:srgbClr val="E2E6E9"/>
                </a:solidFill>
                <a:latin typeface="Merriweather"/>
                <a:ea typeface="Merriweather"/>
                <a:cs typeface="Merriweather"/>
                <a:sym typeface="Merriweather"/>
              </a:rPr>
              <a:t>Billing Cycle &amp; Payment</a:t>
            </a:r>
            <a:endParaRPr/>
          </a:p>
        </p:txBody>
      </p:sp>
      <p:sp>
        <p:nvSpPr>
          <p:cNvPr id="163" name="Google Shape;163;p20"/>
          <p:cNvSpPr txBox="1"/>
          <p:nvPr/>
        </p:nvSpPr>
        <p:spPr>
          <a:xfrm>
            <a:off x="858189" y="4339720"/>
            <a:ext cx="5496900" cy="646500"/>
          </a:xfrm>
          <a:prstGeom prst="rect">
            <a:avLst/>
          </a:prstGeom>
          <a:noFill/>
          <a:ln>
            <a:noFill/>
          </a:ln>
        </p:spPr>
        <p:txBody>
          <a:bodyPr spcFirstLastPara="1" wrap="square" lIns="0" tIns="0" rIns="0" bIns="0" anchor="t" anchorCtr="0">
            <a:spAutoFit/>
          </a:bodyPr>
          <a:lstStyle/>
          <a:p>
            <a:pPr marL="0" marR="0" lvl="0" indent="0" algn="r" rtl="0">
              <a:lnSpc>
                <a:spcPct val="162500"/>
              </a:lnSpc>
              <a:spcBef>
                <a:spcPts val="0"/>
              </a:spcBef>
              <a:spcAft>
                <a:spcPts val="0"/>
              </a:spcAft>
              <a:buClr>
                <a:srgbClr val="E2E6E9"/>
              </a:buClr>
              <a:buSzPts val="1600"/>
              <a:buFont typeface="Merriweather"/>
              <a:buNone/>
            </a:pPr>
            <a:r>
              <a:rPr lang="en-US" sz="1600" b="0" i="0" u="none" strike="noStrike" cap="none">
                <a:solidFill>
                  <a:srgbClr val="E2E6E9"/>
                </a:solidFill>
                <a:latin typeface="Merriweather"/>
                <a:ea typeface="Merriweather"/>
                <a:cs typeface="Merriweather"/>
                <a:sym typeface="Merriweather"/>
              </a:rPr>
              <a:t>Fit Flow automates billing cycles and processes payments.</a:t>
            </a:r>
            <a:endParaRPr/>
          </a:p>
        </p:txBody>
      </p:sp>
      <p:sp>
        <p:nvSpPr>
          <p:cNvPr id="164" name="Google Shape;164;p20"/>
          <p:cNvSpPr/>
          <p:nvPr/>
        </p:nvSpPr>
        <p:spPr>
          <a:xfrm>
            <a:off x="7525345" y="5289232"/>
            <a:ext cx="641748" cy="30481"/>
          </a:xfrm>
          <a:prstGeom prst="roundRect">
            <a:avLst>
              <a:gd name="adj" fmla="val 50000"/>
            </a:avLst>
          </a:prstGeom>
          <a:solidFill>
            <a:srgbClr val="194A99"/>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5" name="Google Shape;165;p20"/>
          <p:cNvSpPr/>
          <p:nvPr/>
        </p:nvSpPr>
        <p:spPr>
          <a:xfrm>
            <a:off x="7074575" y="5063847"/>
            <a:ext cx="481252" cy="481252"/>
          </a:xfrm>
          <a:prstGeom prst="roundRect">
            <a:avLst>
              <a:gd name="adj" fmla="val 18669"/>
            </a:avLst>
          </a:prstGeom>
          <a:solidFill>
            <a:srgbClr val="003180"/>
          </a:solidFill>
          <a:ln w="9525" cap="flat" cmpd="sng">
            <a:solidFill>
              <a:srgbClr val="194A99"/>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6" name="Google Shape;166;p20"/>
          <p:cNvSpPr txBox="1"/>
          <p:nvPr/>
        </p:nvSpPr>
        <p:spPr>
          <a:xfrm>
            <a:off x="7220560" y="5103971"/>
            <a:ext cx="189279" cy="32701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E2E6E9"/>
              </a:buClr>
              <a:buSzPts val="2500"/>
              <a:buFont typeface="Merriweather"/>
              <a:buNone/>
            </a:pPr>
            <a:r>
              <a:rPr lang="en-US" sz="2500" b="0" i="0" u="none" strike="noStrike" cap="none">
                <a:solidFill>
                  <a:srgbClr val="E2E6E9"/>
                </a:solidFill>
                <a:latin typeface="Merriweather"/>
                <a:ea typeface="Merriweather"/>
                <a:cs typeface="Merriweather"/>
                <a:sym typeface="Merriweather"/>
              </a:rPr>
              <a:t>4</a:t>
            </a:r>
            <a:endParaRPr/>
          </a:p>
        </p:txBody>
      </p:sp>
      <p:sp>
        <p:nvSpPr>
          <p:cNvPr id="167" name="Google Shape;167;p20"/>
          <p:cNvSpPr txBox="1"/>
          <p:nvPr/>
        </p:nvSpPr>
        <p:spPr>
          <a:xfrm>
            <a:off x="8275312" y="4582483"/>
            <a:ext cx="4563900" cy="723300"/>
          </a:xfrm>
          <a:prstGeom prst="rect">
            <a:avLst/>
          </a:prstGeom>
          <a:noFill/>
          <a:ln>
            <a:noFill/>
          </a:ln>
        </p:spPr>
        <p:txBody>
          <a:bodyPr spcFirstLastPara="1" wrap="square" lIns="0" tIns="0" rIns="0" bIns="0" anchor="t" anchorCtr="0">
            <a:spAutoFit/>
          </a:bodyPr>
          <a:lstStyle/>
          <a:p>
            <a:pPr marL="0" marR="0" lvl="0" indent="0" algn="l" rtl="0">
              <a:lnSpc>
                <a:spcPct val="123809"/>
              </a:lnSpc>
              <a:spcBef>
                <a:spcPts val="0"/>
              </a:spcBef>
              <a:spcAft>
                <a:spcPts val="0"/>
              </a:spcAft>
              <a:buClr>
                <a:srgbClr val="E2E6E9"/>
              </a:buClr>
              <a:buSzPts val="2100"/>
              <a:buFont typeface="Merriweather"/>
              <a:buNone/>
            </a:pPr>
            <a:r>
              <a:rPr lang="en-US" sz="2100" b="0" i="0" u="none" strike="noStrike" cap="none">
                <a:solidFill>
                  <a:srgbClr val="E2E6E9"/>
                </a:solidFill>
                <a:latin typeface="Merriweather"/>
                <a:ea typeface="Merriweather"/>
                <a:cs typeface="Merriweather"/>
                <a:sym typeface="Merriweather"/>
              </a:rPr>
              <a:t>Performance Tracking &amp; Data Analysis</a:t>
            </a:r>
            <a:endParaRPr/>
          </a:p>
        </p:txBody>
      </p:sp>
      <p:sp>
        <p:nvSpPr>
          <p:cNvPr id="168" name="Google Shape;168;p20"/>
          <p:cNvSpPr txBox="1"/>
          <p:nvPr/>
        </p:nvSpPr>
        <p:spPr>
          <a:xfrm>
            <a:off x="8282612" y="5430990"/>
            <a:ext cx="5496900" cy="646500"/>
          </a:xfrm>
          <a:prstGeom prst="rect">
            <a:avLst/>
          </a:prstGeom>
          <a:noFill/>
          <a:ln>
            <a:noFill/>
          </a:ln>
        </p:spPr>
        <p:txBody>
          <a:bodyPr spcFirstLastPara="1" wrap="square" lIns="0" tIns="0" rIns="0" bIns="0" anchor="t" anchorCtr="0">
            <a:spAutoFit/>
          </a:bodyPr>
          <a:lstStyle/>
          <a:p>
            <a:pPr marL="0" marR="0" lvl="0" indent="0" algn="l" rtl="0">
              <a:lnSpc>
                <a:spcPct val="162500"/>
              </a:lnSpc>
              <a:spcBef>
                <a:spcPts val="0"/>
              </a:spcBef>
              <a:spcAft>
                <a:spcPts val="0"/>
              </a:spcAft>
              <a:buClr>
                <a:srgbClr val="E2E6E9"/>
              </a:buClr>
              <a:buSzPts val="1600"/>
              <a:buFont typeface="Merriweather"/>
              <a:buNone/>
            </a:pPr>
            <a:r>
              <a:rPr lang="en-US" sz="1600" b="0" i="0" u="none" strike="noStrike" cap="none">
                <a:solidFill>
                  <a:srgbClr val="E2E6E9"/>
                </a:solidFill>
                <a:latin typeface="Merriweather"/>
                <a:ea typeface="Merriweather"/>
                <a:cs typeface="Merriweather"/>
                <a:sym typeface="Merriweather"/>
              </a:rPr>
              <a:t>The system tracks key metrics and provides data-driven insights.</a:t>
            </a:r>
            <a:endParaRPr/>
          </a:p>
        </p:txBody>
      </p:sp>
      <p:sp>
        <p:nvSpPr>
          <p:cNvPr id="169" name="Google Shape;169;p20"/>
          <p:cNvSpPr/>
          <p:nvPr/>
        </p:nvSpPr>
        <p:spPr>
          <a:xfrm>
            <a:off x="6463307" y="6251852"/>
            <a:ext cx="641748" cy="30481"/>
          </a:xfrm>
          <a:prstGeom prst="roundRect">
            <a:avLst>
              <a:gd name="adj" fmla="val 50000"/>
            </a:avLst>
          </a:prstGeom>
          <a:solidFill>
            <a:srgbClr val="194A99"/>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0" name="Google Shape;170;p20"/>
          <p:cNvSpPr/>
          <p:nvPr/>
        </p:nvSpPr>
        <p:spPr>
          <a:xfrm>
            <a:off x="7074575" y="6026467"/>
            <a:ext cx="481252" cy="481252"/>
          </a:xfrm>
          <a:prstGeom prst="roundRect">
            <a:avLst>
              <a:gd name="adj" fmla="val 18669"/>
            </a:avLst>
          </a:prstGeom>
          <a:solidFill>
            <a:srgbClr val="003180"/>
          </a:solidFill>
          <a:ln w="9525" cap="flat" cmpd="sng">
            <a:solidFill>
              <a:srgbClr val="194A99"/>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1" name="Google Shape;171;p20"/>
          <p:cNvSpPr txBox="1"/>
          <p:nvPr/>
        </p:nvSpPr>
        <p:spPr>
          <a:xfrm>
            <a:off x="7220560" y="6066592"/>
            <a:ext cx="189279" cy="32701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E2E6E9"/>
              </a:buClr>
              <a:buSzPts val="2500"/>
              <a:buFont typeface="Merriweather"/>
              <a:buNone/>
            </a:pPr>
            <a:r>
              <a:rPr lang="en-US" sz="2500" b="0" i="0" u="none" strike="noStrike" cap="none">
                <a:solidFill>
                  <a:srgbClr val="E2E6E9"/>
                </a:solidFill>
                <a:latin typeface="Merriweather"/>
                <a:ea typeface="Merriweather"/>
                <a:cs typeface="Merriweather"/>
                <a:sym typeface="Merriweather"/>
              </a:rPr>
              <a:t>5</a:t>
            </a:r>
            <a:endParaRPr/>
          </a:p>
        </p:txBody>
      </p:sp>
      <p:sp>
        <p:nvSpPr>
          <p:cNvPr id="172" name="Google Shape;172;p20"/>
          <p:cNvSpPr txBox="1"/>
          <p:nvPr/>
        </p:nvSpPr>
        <p:spPr>
          <a:xfrm>
            <a:off x="3173293" y="5670302"/>
            <a:ext cx="2977500" cy="723300"/>
          </a:xfrm>
          <a:prstGeom prst="rect">
            <a:avLst/>
          </a:prstGeom>
          <a:noFill/>
          <a:ln>
            <a:noFill/>
          </a:ln>
        </p:spPr>
        <p:txBody>
          <a:bodyPr spcFirstLastPara="1" wrap="square" lIns="0" tIns="0" rIns="0" bIns="0" anchor="t" anchorCtr="0">
            <a:spAutoFit/>
          </a:bodyPr>
          <a:lstStyle/>
          <a:p>
            <a:pPr marL="0" marR="0" lvl="0" indent="0" algn="r" rtl="0">
              <a:lnSpc>
                <a:spcPct val="123809"/>
              </a:lnSpc>
              <a:spcBef>
                <a:spcPts val="0"/>
              </a:spcBef>
              <a:spcAft>
                <a:spcPts val="0"/>
              </a:spcAft>
              <a:buClr>
                <a:srgbClr val="E2E6E9"/>
              </a:buClr>
              <a:buSzPts val="2100"/>
              <a:buFont typeface="Merriweather"/>
              <a:buNone/>
            </a:pPr>
            <a:r>
              <a:rPr lang="en-US" sz="2100" b="0" i="0" u="none" strike="noStrike" cap="none">
                <a:solidFill>
                  <a:srgbClr val="E2E6E9"/>
                </a:solidFill>
                <a:latin typeface="Merriweather"/>
                <a:ea typeface="Merriweather"/>
                <a:cs typeface="Merriweather"/>
                <a:sym typeface="Merriweather"/>
              </a:rPr>
              <a:t>Reporting &amp; Optimization</a:t>
            </a:r>
            <a:endParaRPr/>
          </a:p>
        </p:txBody>
      </p:sp>
      <p:sp>
        <p:nvSpPr>
          <p:cNvPr id="173" name="Google Shape;173;p20"/>
          <p:cNvSpPr txBox="1"/>
          <p:nvPr/>
        </p:nvSpPr>
        <p:spPr>
          <a:xfrm>
            <a:off x="748664" y="6462236"/>
            <a:ext cx="5496999" cy="641093"/>
          </a:xfrm>
          <a:prstGeom prst="rect">
            <a:avLst/>
          </a:prstGeom>
          <a:noFill/>
          <a:ln>
            <a:noFill/>
          </a:ln>
        </p:spPr>
        <p:txBody>
          <a:bodyPr spcFirstLastPara="1" wrap="square" lIns="0" tIns="0" rIns="0" bIns="0" anchor="t" anchorCtr="0">
            <a:spAutoFit/>
          </a:bodyPr>
          <a:lstStyle/>
          <a:p>
            <a:pPr marL="0" marR="0" lvl="0" indent="0" algn="r" rtl="0">
              <a:lnSpc>
                <a:spcPct val="162500"/>
              </a:lnSpc>
              <a:spcBef>
                <a:spcPts val="0"/>
              </a:spcBef>
              <a:spcAft>
                <a:spcPts val="0"/>
              </a:spcAft>
              <a:buClr>
                <a:srgbClr val="E2E6E9"/>
              </a:buClr>
              <a:buSzPts val="1600"/>
              <a:buFont typeface="Merriweather"/>
              <a:buNone/>
            </a:pPr>
            <a:r>
              <a:rPr lang="en-US" sz="1600" b="0" i="0" u="none" strike="noStrike" cap="none">
                <a:solidFill>
                  <a:srgbClr val="E2E6E9"/>
                </a:solidFill>
                <a:latin typeface="Merriweather"/>
                <a:ea typeface="Merriweather"/>
                <a:cs typeface="Merriweather"/>
                <a:sym typeface="Merriweather"/>
              </a:rPr>
              <a:t>Fit Flow generates customizable reports, enabling gym owners to make informed decisions.</a:t>
            </a:r>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775</Words>
  <Application>Microsoft Office PowerPoint</Application>
  <PresentationFormat>Custom</PresentationFormat>
  <Paragraphs>96</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Open Sans</vt:lpstr>
      <vt:lpstr>Arial</vt:lpstr>
      <vt:lpstr>Times New Roman</vt:lpstr>
      <vt:lpstr>Calibri</vt:lpstr>
      <vt:lpstr>Merriweather</vt:lpstr>
      <vt:lpstr>Crimson Pro</vt:lpstr>
      <vt:lpstr>Helvetica Neue</vt:lpstr>
      <vt:lpstr>Office Theme</vt:lpstr>
      <vt:lpstr>FSDJ-II ID201B Even Semester Session 2024-25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Hp</dc:creator>
  <cp:lastModifiedBy>subu prince</cp:lastModifiedBy>
  <cp:revision>1</cp:revision>
  <dcterms:modified xsi:type="dcterms:W3CDTF">2025-04-09T09:31:16Z</dcterms:modified>
</cp:coreProperties>
</file>